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sldIdLst>
    <p:sldId id="256" r:id="rId2"/>
    <p:sldId id="257" r:id="rId3"/>
    <p:sldId id="258" r:id="rId4"/>
    <p:sldId id="259" r:id="rId5"/>
    <p:sldId id="260" r:id="rId6"/>
    <p:sldId id="261" r:id="rId7"/>
    <p:sldId id="263" r:id="rId8"/>
    <p:sldId id="264" r:id="rId9"/>
    <p:sldId id="265" r:id="rId10"/>
    <p:sldId id="266" r:id="rId11"/>
    <p:sldId id="262" r:id="rId12"/>
    <p:sldId id="267" r:id="rId13"/>
    <p:sldId id="268" r:id="rId14"/>
    <p:sldId id="269" r:id="rId15"/>
    <p:sldId id="270" r:id="rId16"/>
    <p:sldId id="271" r:id="rId17"/>
    <p:sldId id="272" r:id="rId18"/>
    <p:sldId id="276" r:id="rId19"/>
    <p:sldId id="277" r:id="rId20"/>
    <p:sldId id="273" r:id="rId21"/>
    <p:sldId id="274" r:id="rId22"/>
    <p:sldId id="275" r:id="rId23"/>
    <p:sldId id="284" r:id="rId24"/>
    <p:sldId id="285" r:id="rId25"/>
    <p:sldId id="278" r:id="rId26"/>
    <p:sldId id="279" r:id="rId27"/>
    <p:sldId id="281" r:id="rId28"/>
    <p:sldId id="280" r:id="rId29"/>
    <p:sldId id="282" r:id="rId30"/>
    <p:sldId id="295" r:id="rId31"/>
    <p:sldId id="296" r:id="rId32"/>
    <p:sldId id="297" r:id="rId33"/>
    <p:sldId id="298" r:id="rId34"/>
    <p:sldId id="286" r:id="rId35"/>
    <p:sldId id="288" r:id="rId36"/>
    <p:sldId id="287" r:id="rId37"/>
    <p:sldId id="289" r:id="rId38"/>
    <p:sldId id="290" r:id="rId39"/>
    <p:sldId id="291" r:id="rId40"/>
    <p:sldId id="293" r:id="rId41"/>
    <p:sldId id="294" r:id="rId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75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8191" units="cm"/>
          <inkml:channel name="T" type="integer" max="2.14748E9" units="dev"/>
        </inkml:traceFormat>
        <inkml:channelProperties>
          <inkml:channelProperty channel="X" name="resolution" value="1612.54919" units="1/cm"/>
          <inkml:channelProperty channel="Y" name="resolution" value="2580.07886" units="1/cm"/>
          <inkml:channelProperty channel="F" name="resolution" value="10E-6" units="1/cm"/>
          <inkml:channelProperty channel="T" name="resolution" value="1" units="1/dev"/>
        </inkml:channelProperties>
      </inkml:inkSource>
      <inkml:timestamp xml:id="ts0" timeString="2021-08-15T23:50:22.311"/>
    </inkml:context>
    <inkml:brush xml:id="br0">
      <inkml:brushProperty name="width" value="0.05292" units="cm"/>
      <inkml:brushProperty name="height" value="0.05292" units="cm"/>
      <inkml:brushProperty name="color" value="#FF0000"/>
    </inkml:brush>
  </inkml:definitions>
  <inkml:trace contextRef="#ctx0" brushRef="#br0">17772 7517 47 0,'-73'-9'354'0,"-3"-21"91"0,-5-8 161 16,-7-10 268-16,-6 4-434 16,-7 4-304-16,5 2-130 0,-9 1-8 0,-2 7 4 15,-9 3 5-15,-1 6-7 0,-11 7-3 16,-2 8-1-16,-11 6-4 0,0 6-5 15,-9 5-2-15,4 6 22 0,-5 3-4 16,-2 1-3-16,-1 5-6 0,1 2 22 0,-3 2-13 16,-1 4-8-16,-2 0-10 15,-2 7 26-15,-6-4-8 0,-1 7-10 0,-5 4 14 16,-3 3 17-16,-9 5-26 0,-7 6 10 16,-9 13 15-16,0 2-17 0,-7 7 2 15,5 2 11-15,-2 6-19 0,10-8 3 16,2 1 11-16,18-3-10 0,4-2-13 0,17-8 21 15,3-1-2-15,9-4-6 16,-1-3-1-16,9 1 23 0,-6 7-6 0,10-1 0 16,-5 6-5-16,7 5-8 0,-2 6 2 15,7 4-7-15,-1 2-4 0,9 7 1 16,4 8 10-16,12-4-6 0,10 4 1 16,16-7-2-16,13 3 1 0,13 0 1 0,9 0-22 15,19-7-1-15,4 1-2 16,19-5-6-16,9-6 4 0,8-6 3 0,13-1 2 15,5-7-1-15,13 5 4 0,3-8 13 16,13-3 16-16,12-4 9 0,3 1 4 16,11-5 5-16,11-2-14 0,7 0-2 15,17-7-8-15,4-4-10 0,19 0-7 16,6-10 11-16,17 1-7 0,11-8-6 16,18-3 16-16,6-6 7 0,17-11-28 0,9-3 15 15,19-7-7-15,11-4 5 0,12-3-9 16,4-6 24-16,12 3-30 0,0-1 29 15,7 1-27-15,-1 0 11 0,7 4-15 16,-3 2 25-16,12-3-26 0,1 1 24 16,8-1-25-16,3-3 23 0,10-1-32 15,-4-2 24-15,11-1-37 0,-6-2 36 0,18-9 6 16,4 1 4-16,8-6-1 16,-2 0 38-16,5 0-25 0,-10-1-11 0,2 0 4 15,-10 1-1-15,-2 0-36 0,-11-1 30 16,0 4 10-16,-14-3 10 0,1-1 1 15,-12 4 14-15,4-7-6 0,-11-1-33 16,4-1 16-16,-9-1-24 0,0-8 19 16,-10 5-33-16,0-8 8 0,-23 1-31 15,-2-4-22-15,-17-1-4 0,-10-4 9 0,-19-2 15 16,-7-10 20-16,-21 0 32 0,-15-6-11 16,-18 3 34-16,-12-1 7 0,-17 1 19 15,-15 0 23-15,-18-4 39 0,-14 4 0 16,-10-4 6-16,-13-2-4 0,-6-5-14 15,-7-2-22-15,-11-1-16 0,-4 0-11 16,-14-6-3-16,-12-1 1 0,-9 1-7 16,-13-7-9-16,-8 2-13 0,-13-1-12 0,-6 1-17 15,-14-1-9-15,-3-2-3 0,-14 1 12 16,-4 3 7-16,-14 3 9 0,-12 8 9 16,-8 3-7-16,-9-1-6 0,-19 3-2 15,-6 6-9-15,-19 5-10 0,-9 3 19 16,-22 4-11-16,-10 11-18 0,-19-4 14 15,-9 9 6-15,-18 0-6 0,-2 9 0 0,-12 1-13 16,-9 1 5-16,-7 8-12 0,-2-4-3 16,-3 2-18-16,-5 5 44 0,-2-5-29 15,0 4 27-15,-9 1-14 0,1-1 30 16,-10 4-27-16,-1-1 28 0,-8 4-30 16,-5 4 28-16,-12 3-35 0,-1 7 29 15,-15 3 4-15,0 7 4 0,-12 6-8 0,7 10 0 16,-16 8 1-16,3 13-1 15,-14 14-2-15,1 16-34 0,-14 22-40 0,3 15-161 16,-10 24-319-16,10 18-175 0,0 14 120 16,25-2 163-16,12-2 109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155CF-52F5-4879-B7F3-D05812AC4A6D}"/>
              </a:ext>
            </a:extLst>
          </p:cNvPr>
          <p:cNvSpPr>
            <a:spLocks noGrp="1"/>
          </p:cNvSpPr>
          <p:nvPr>
            <p:ph type="dt" sz="half" idx="10"/>
          </p:nvPr>
        </p:nvSpPr>
        <p:spPr/>
        <p:txBody>
          <a:bodyPr/>
          <a:lstStyle/>
          <a:p>
            <a:fld id="{073D55F9-11A3-4523-8F38-6BA37933791A}" type="datetime1">
              <a:rPr lang="en-US" smtClean="0"/>
              <a:t>8/16/2021</a:t>
            </a:fld>
            <a:endParaRPr lang="en-US"/>
          </a:p>
        </p:txBody>
      </p:sp>
      <p:sp>
        <p:nvSpPr>
          <p:cNvPr id="5" name="Footer Placeholder 4">
            <a:extLst>
              <a:ext uri="{FF2B5EF4-FFF2-40B4-BE49-F238E27FC236}">
                <a16:creationId xmlns:a16="http://schemas.microsoft.com/office/drawing/2014/main" id="{80D053AC-61ED-4C2F-90BF-D4A916545107}"/>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8B2ED7-A198-4613-B8C9-EE02BAE24FA4}"/>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207664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FA1D7D-D2EC-4ADB-9C65-191DEC82DDF4}"/>
              </a:ext>
            </a:extLst>
          </p:cNvPr>
          <p:cNvSpPr>
            <a:spLocks noGrp="1"/>
          </p:cNvSpPr>
          <p:nvPr>
            <p:ph type="dt" sz="half" idx="10"/>
          </p:nvPr>
        </p:nvSpPr>
        <p:spPr/>
        <p:txBody>
          <a:bodyPr/>
          <a:lstStyle/>
          <a:p>
            <a:fld id="{0B4E757A-3EC2-4683-9080-1A460C37C843}" type="datetime1">
              <a:rPr lang="en-US" smtClean="0"/>
              <a:t>8/16/2021</a:t>
            </a:fld>
            <a:endParaRPr lang="en-US"/>
          </a:p>
        </p:txBody>
      </p:sp>
      <p:sp>
        <p:nvSpPr>
          <p:cNvPr id="5" name="Footer Placeholder 4">
            <a:extLst>
              <a:ext uri="{FF2B5EF4-FFF2-40B4-BE49-F238E27FC236}">
                <a16:creationId xmlns:a16="http://schemas.microsoft.com/office/drawing/2014/main" id="{534CB571-86F9-474A-826A-75CC21C8832B}"/>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1384F5F-50E6-4BB9-B848-EE2302C02ABE}"/>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1549674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3F08DF-1C0D-4F53-A3AB-95D7B55FA0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C0D3BBD-C494-4E94-B189-319802A93E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3C0BD9-4BED-43D3-852F-B74B949A2287}"/>
              </a:ext>
            </a:extLst>
          </p:cNvPr>
          <p:cNvSpPr>
            <a:spLocks noGrp="1"/>
          </p:cNvSpPr>
          <p:nvPr>
            <p:ph type="dt" sz="half" idx="10"/>
          </p:nvPr>
        </p:nvSpPr>
        <p:spPr>
          <a:xfrm>
            <a:off x="523539" y="6324600"/>
            <a:ext cx="2560220" cy="365125"/>
          </a:xfrm>
        </p:spPr>
        <p:txBody>
          <a:bodyPr/>
          <a:lstStyle/>
          <a:p>
            <a:fld id="{5CC8096C-64ED-4153-A483-5C02E44AD5C3}" type="datetime1">
              <a:rPr lang="en-US" smtClean="0"/>
              <a:t>8/16/2021</a:t>
            </a:fld>
            <a:endParaRPr lang="en-US" dirty="0"/>
          </a:p>
        </p:txBody>
      </p:sp>
      <p:sp>
        <p:nvSpPr>
          <p:cNvPr id="5" name="Footer Placeholder 4">
            <a:extLst>
              <a:ext uri="{FF2B5EF4-FFF2-40B4-BE49-F238E27FC236}">
                <a16:creationId xmlns:a16="http://schemas.microsoft.com/office/drawing/2014/main" id="{BB7811DC-C725-4462-B622-DB96A8987673}"/>
              </a:ext>
            </a:extLst>
          </p:cNvPr>
          <p:cNvSpPr>
            <a:spLocks noGrp="1"/>
          </p:cNvSpPr>
          <p:nvPr>
            <p:ph type="ftr" sz="quarter" idx="11"/>
          </p:nvPr>
        </p:nvSpPr>
        <p:spPr>
          <a:xfrm>
            <a:off x="4267200" y="6319838"/>
            <a:ext cx="3982781" cy="365125"/>
          </a:xfrm>
        </p:spPr>
        <p:txBody>
          <a:bodyPr/>
          <a:lstStyle/>
          <a:p>
            <a:r>
              <a:rPr lang="en-US"/>
              <a:t>Sample Footer Text</a:t>
            </a:r>
          </a:p>
        </p:txBody>
      </p:sp>
      <p:sp>
        <p:nvSpPr>
          <p:cNvPr id="6" name="Slide Number Placeholder 5">
            <a:extLst>
              <a:ext uri="{FF2B5EF4-FFF2-40B4-BE49-F238E27FC236}">
                <a16:creationId xmlns:a16="http://schemas.microsoft.com/office/drawing/2014/main" id="{67C42D06-438F-4150-9238-E2FAEE5E28D9}"/>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14000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lvl1pPr algn="ctr">
              <a:defRPr>
                <a:solidFill>
                  <a:schemeClr val="accent1">
                    <a:lumMod val="50000"/>
                  </a:schemeClr>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marL="228600" indent="-228600">
              <a:buClr>
                <a:srgbClr val="C00000"/>
              </a:buClr>
              <a:buFont typeface="Arial" panose="020B0604020202020204" pitchFamily="34" charset="0"/>
              <a:buChar char="•"/>
              <a:defRPr>
                <a:solidFill>
                  <a:schemeClr val="accent1">
                    <a:lumMod val="50000"/>
                  </a:schemeClr>
                </a:solidFill>
              </a:defRPr>
            </a:lvl1pPr>
            <a:lvl2pPr marL="623888" indent="-228600">
              <a:buClr>
                <a:srgbClr val="C00000"/>
              </a:buClr>
              <a:buFont typeface="Arial" panose="020B0604020202020204" pitchFamily="34" charset="0"/>
              <a:buChar char="•"/>
              <a:defRPr>
                <a:solidFill>
                  <a:schemeClr val="accent1">
                    <a:lumMod val="50000"/>
                  </a:schemeClr>
                </a:solidFill>
              </a:defRPr>
            </a:lvl2pPr>
            <a:lvl3pPr marL="900113" indent="-228600">
              <a:buClr>
                <a:srgbClr val="C00000"/>
              </a:buClr>
              <a:buFont typeface="Arial" panose="020B0604020202020204" pitchFamily="34" charset="0"/>
              <a:buChar char="•"/>
              <a:defRPr>
                <a:solidFill>
                  <a:schemeClr val="accent1">
                    <a:lumMod val="50000"/>
                  </a:schemeClr>
                </a:solidFill>
              </a:defRPr>
            </a:lvl3pPr>
            <a:lvl4pPr marL="1349375" indent="-228600">
              <a:buClr>
                <a:srgbClr val="C00000"/>
              </a:buClr>
              <a:buFont typeface="Arial" panose="020B0604020202020204" pitchFamily="34" charset="0"/>
              <a:buChar char="•"/>
              <a:defRPr>
                <a:solidFill>
                  <a:schemeClr val="accent1">
                    <a:lumMod val="50000"/>
                  </a:schemeClr>
                </a:solidFill>
              </a:defRPr>
            </a:lvl4pPr>
            <a:lvl5pPr marL="1800225" indent="-228600">
              <a:buClr>
                <a:srgbClr val="C00000"/>
              </a:buClr>
              <a:buFont typeface="Arial" panose="020B0604020202020204" pitchFamily="34" charset="0"/>
              <a:buChar char="•"/>
              <a:defRPr>
                <a:solidFill>
                  <a:schemeClr val="accent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lvl1pPr>
              <a:defRPr>
                <a:solidFill>
                  <a:schemeClr val="accent1">
                    <a:lumMod val="50000"/>
                  </a:schemeClr>
                </a:solidFill>
              </a:defRPr>
            </a:lvl1pPr>
          </a:lstStyle>
          <a:p>
            <a:fld id="{1CB9D56B-6EBE-4E5F-99D9-2A3DBDF37D0A}" type="datetime1">
              <a:rPr lang="en-US" smtClean="0"/>
              <a:pPr/>
              <a:t>8/16/2021</a:t>
            </a:fld>
            <a:endParaRPr lang="en-US" dirty="0"/>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lvl1pPr>
              <a:defRPr>
                <a:solidFill>
                  <a:schemeClr val="accent1">
                    <a:lumMod val="50000"/>
                  </a:schemeClr>
                </a:solidFill>
              </a:defRPr>
            </a:lvl1pPr>
          </a:lstStyle>
          <a:p>
            <a:r>
              <a:rPr lang="en-US" dirty="0"/>
              <a:t>Sample Footer Text</a:t>
            </a:r>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lvl1pPr>
              <a:defRPr>
                <a:solidFill>
                  <a:schemeClr val="accent1">
                    <a:lumMod val="50000"/>
                  </a:schemeClr>
                </a:solidFill>
              </a:defRPr>
            </a:lvl1pPr>
          </a:lstStyle>
          <a:p>
            <a:fld id="{11A71338-8BA2-4C79-A6C5-5A8E30081D0C}" type="slidenum">
              <a:rPr lang="en-US" smtClean="0"/>
              <a:pPr/>
              <a:t>‹nº›</a:t>
            </a:fld>
            <a:endParaRPr lang="en-US" dirty="0"/>
          </a:p>
        </p:txBody>
      </p:sp>
      <p:pic>
        <p:nvPicPr>
          <p:cNvPr id="7" name="Imagem 6" descr="Logotipo&#10;&#10;Descrição gerada automaticamente com confiança média">
            <a:extLst>
              <a:ext uri="{FF2B5EF4-FFF2-40B4-BE49-F238E27FC236}">
                <a16:creationId xmlns:a16="http://schemas.microsoft.com/office/drawing/2014/main" id="{C228E3AB-5B43-4F1C-9CB1-0953542CC27F}"/>
              </a:ext>
            </a:extLst>
          </p:cNvPr>
          <p:cNvPicPr>
            <a:picLocks noChangeAspect="1"/>
          </p:cNvPicPr>
          <p:nvPr userDrawn="1"/>
        </p:nvPicPr>
        <p:blipFill>
          <a:blip r:embed="rId2">
            <a:alphaModFix amt="50000"/>
            <a:extLst>
              <a:ext uri="{28A0092B-C50C-407E-A947-70E740481C1C}">
                <a14:useLocalDpi xmlns:a14="http://schemas.microsoft.com/office/drawing/2010/main" val="0"/>
              </a:ext>
            </a:extLst>
          </a:blip>
          <a:stretch>
            <a:fillRect/>
          </a:stretch>
        </p:blipFill>
        <p:spPr>
          <a:xfrm>
            <a:off x="3048" y="0"/>
            <a:ext cx="2847975" cy="990600"/>
          </a:xfrm>
          <a:prstGeom prst="rect">
            <a:avLst/>
          </a:prstGeom>
        </p:spPr>
      </p:pic>
    </p:spTree>
    <p:extLst>
      <p:ext uri="{BB962C8B-B14F-4D97-AF65-F5344CB8AC3E}">
        <p14:creationId xmlns:p14="http://schemas.microsoft.com/office/powerpoint/2010/main" val="401776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BBD03-9D57-48E9-8B43-688B72997276}"/>
              </a:ext>
            </a:extLst>
          </p:cNvPr>
          <p:cNvSpPr>
            <a:spLocks noGrp="1"/>
          </p:cNvSpPr>
          <p:nvPr>
            <p:ph type="title"/>
          </p:nvPr>
        </p:nvSpPr>
        <p:spPr>
          <a:xfrm>
            <a:off x="457200" y="1709738"/>
            <a:ext cx="1089025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83F376C-8A2F-4BE5-9669-4A6DA21B771A}"/>
              </a:ext>
            </a:extLst>
          </p:cNvPr>
          <p:cNvSpPr>
            <a:spLocks noGrp="1"/>
          </p:cNvSpPr>
          <p:nvPr>
            <p:ph type="body" idx="1"/>
          </p:nvPr>
        </p:nvSpPr>
        <p:spPr>
          <a:xfrm>
            <a:off x="457200" y="4589463"/>
            <a:ext cx="10890250" cy="1500187"/>
          </a:xfrm>
        </p:spPr>
        <p:txBody>
          <a:bodyPr/>
          <a:lstStyle>
            <a:lvl1pPr marL="0" indent="0">
              <a:buNone/>
              <a:defRPr sz="2400">
                <a:solidFill>
                  <a:srgbClr val="FFFFF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54893-212E-4450-8F7A-27256B31F9FB}"/>
              </a:ext>
            </a:extLst>
          </p:cNvPr>
          <p:cNvSpPr>
            <a:spLocks noGrp="1"/>
          </p:cNvSpPr>
          <p:nvPr>
            <p:ph type="dt" sz="half" idx="10"/>
          </p:nvPr>
        </p:nvSpPr>
        <p:spPr/>
        <p:txBody>
          <a:bodyPr/>
          <a:lstStyle/>
          <a:p>
            <a:fld id="{8C33F3CA-C7E3-432D-9282-18F13836509A}" type="datetime1">
              <a:rPr lang="en-US" smtClean="0"/>
              <a:t>8/16/2021</a:t>
            </a:fld>
            <a:endParaRPr lang="en-US" dirty="0"/>
          </a:p>
        </p:txBody>
      </p:sp>
      <p:sp>
        <p:nvSpPr>
          <p:cNvPr id="5" name="Footer Placeholder 4">
            <a:extLst>
              <a:ext uri="{FF2B5EF4-FFF2-40B4-BE49-F238E27FC236}">
                <a16:creationId xmlns:a16="http://schemas.microsoft.com/office/drawing/2014/main" id="{600E881A-3958-44A9-9EDB-D86F4E4144C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CFEDBC4F-D9B8-4BFA-BE4F-D4B9B739D1BA}"/>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569865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C8777-C460-4649-8822-CA943386D06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FDF69E6-1094-437B-AA7E-0E21B7136CCA}"/>
              </a:ext>
            </a:extLst>
          </p:cNvPr>
          <p:cNvSpPr>
            <a:spLocks noGrp="1"/>
          </p:cNvSpPr>
          <p:nvPr>
            <p:ph sz="half" idx="1"/>
          </p:nvPr>
        </p:nvSpPr>
        <p:spPr>
          <a:xfrm>
            <a:off x="457200" y="1825625"/>
            <a:ext cx="5562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20BC963-4591-4BE3-AE63-4999A13C50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04D5BB-DB84-4266-9B4F-E65CCFE5B310}"/>
              </a:ext>
            </a:extLst>
          </p:cNvPr>
          <p:cNvSpPr>
            <a:spLocks noGrp="1"/>
          </p:cNvSpPr>
          <p:nvPr>
            <p:ph type="dt" sz="half" idx="10"/>
          </p:nvPr>
        </p:nvSpPr>
        <p:spPr/>
        <p:txBody>
          <a:bodyPr/>
          <a:lstStyle/>
          <a:p>
            <a:fld id="{75BE9C62-1337-40B8-BA50-E9F4861DB4BC}" type="datetime1">
              <a:rPr lang="en-US" smtClean="0"/>
              <a:t>8/16/2021</a:t>
            </a:fld>
            <a:endParaRPr lang="en-US"/>
          </a:p>
        </p:txBody>
      </p:sp>
      <p:sp>
        <p:nvSpPr>
          <p:cNvPr id="6" name="Footer Placeholder 5">
            <a:extLst>
              <a:ext uri="{FF2B5EF4-FFF2-40B4-BE49-F238E27FC236}">
                <a16:creationId xmlns:a16="http://schemas.microsoft.com/office/drawing/2014/main" id="{891A99B5-D493-4AB1-AF24-6660540D56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FE178D0-5F1E-43FA-B447-53501EDD17C0}"/>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402581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C85CC-8D2B-4219-A2A4-1625A02D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D6143C8-1CF7-440E-99A3-0527314598C6}"/>
              </a:ext>
            </a:extLst>
          </p:cNvPr>
          <p:cNvSpPr>
            <a:spLocks noGrp="1"/>
          </p:cNvSpPr>
          <p:nvPr>
            <p:ph type="body" idx="1"/>
          </p:nvPr>
        </p:nvSpPr>
        <p:spPr>
          <a:xfrm>
            <a:off x="839788" y="1820863"/>
            <a:ext cx="5157787"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EFF5CA-4662-4430-80C7-99CD7D66C9CF}"/>
              </a:ext>
            </a:extLst>
          </p:cNvPr>
          <p:cNvSpPr>
            <a:spLocks noGrp="1"/>
          </p:cNvSpPr>
          <p:nvPr>
            <p:ph sz="half" idx="2"/>
          </p:nvPr>
        </p:nvSpPr>
        <p:spPr>
          <a:xfrm>
            <a:off x="839788" y="3101975"/>
            <a:ext cx="5157787"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76CB5B7-DC23-41CE-872B-E25BD64F84A5}"/>
              </a:ext>
            </a:extLst>
          </p:cNvPr>
          <p:cNvSpPr>
            <a:spLocks noGrp="1"/>
          </p:cNvSpPr>
          <p:nvPr>
            <p:ph type="body" sz="quarter" idx="3"/>
          </p:nvPr>
        </p:nvSpPr>
        <p:spPr>
          <a:xfrm>
            <a:off x="6172200" y="1820863"/>
            <a:ext cx="5183188" cy="1150937"/>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F7633C-C24D-4947-979C-132B3AC405A8}"/>
              </a:ext>
            </a:extLst>
          </p:cNvPr>
          <p:cNvSpPr>
            <a:spLocks noGrp="1"/>
          </p:cNvSpPr>
          <p:nvPr>
            <p:ph sz="quarter" idx="4"/>
          </p:nvPr>
        </p:nvSpPr>
        <p:spPr>
          <a:xfrm>
            <a:off x="6172200" y="3101975"/>
            <a:ext cx="5183188" cy="3087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E8A46E1-3934-4807-900F-CA7A4D8D66B3}"/>
              </a:ext>
            </a:extLst>
          </p:cNvPr>
          <p:cNvSpPr>
            <a:spLocks noGrp="1"/>
          </p:cNvSpPr>
          <p:nvPr>
            <p:ph type="dt" sz="half" idx="10"/>
          </p:nvPr>
        </p:nvSpPr>
        <p:spPr/>
        <p:txBody>
          <a:bodyPr/>
          <a:lstStyle/>
          <a:p>
            <a:fld id="{47C195EB-2DA3-4B24-8725-19BC22A7BE50}" type="datetime1">
              <a:rPr lang="en-US" smtClean="0"/>
              <a:t>8/16/2021</a:t>
            </a:fld>
            <a:endParaRPr lang="en-US"/>
          </a:p>
        </p:txBody>
      </p:sp>
      <p:sp>
        <p:nvSpPr>
          <p:cNvPr id="8" name="Footer Placeholder 7">
            <a:extLst>
              <a:ext uri="{FF2B5EF4-FFF2-40B4-BE49-F238E27FC236}">
                <a16:creationId xmlns:a16="http://schemas.microsoft.com/office/drawing/2014/main" id="{4BC9C6EA-1549-4601-8226-E5C43469CAF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3658246-003D-4024-9F4B-BA3BD3FBFFBC}"/>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682676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2DD4C-BFBC-4087-B94C-4DD0690E838E}"/>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BEB9D434-8228-4C7F-B520-14121EBC903B}"/>
              </a:ext>
            </a:extLst>
          </p:cNvPr>
          <p:cNvSpPr>
            <a:spLocks noGrp="1"/>
          </p:cNvSpPr>
          <p:nvPr>
            <p:ph type="dt" sz="half" idx="10"/>
          </p:nvPr>
        </p:nvSpPr>
        <p:spPr/>
        <p:txBody>
          <a:bodyPr/>
          <a:lstStyle/>
          <a:p>
            <a:fld id="{F4E237E6-0076-4915-A5A8-B7C11FA4F374}" type="datetime1">
              <a:rPr lang="en-US" smtClean="0"/>
              <a:t>8/16/2021</a:t>
            </a:fld>
            <a:endParaRPr lang="en-US"/>
          </a:p>
        </p:txBody>
      </p:sp>
      <p:sp>
        <p:nvSpPr>
          <p:cNvPr id="4" name="Footer Placeholder 3">
            <a:extLst>
              <a:ext uri="{FF2B5EF4-FFF2-40B4-BE49-F238E27FC236}">
                <a16:creationId xmlns:a16="http://schemas.microsoft.com/office/drawing/2014/main" id="{997B89BD-A70A-48D2-A3D9-DB2C0DB123B4}"/>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B4ACF4EF-5A2A-4A47-81DF-80CB513060F6}"/>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2383517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8B9F00-8450-475B-B155-993BAF212AF6}"/>
              </a:ext>
            </a:extLst>
          </p:cNvPr>
          <p:cNvSpPr>
            <a:spLocks noGrp="1"/>
          </p:cNvSpPr>
          <p:nvPr>
            <p:ph type="dt" sz="half" idx="10"/>
          </p:nvPr>
        </p:nvSpPr>
        <p:spPr/>
        <p:txBody>
          <a:bodyPr/>
          <a:lstStyle/>
          <a:p>
            <a:fld id="{3505F58F-C0B5-422A-8E5A-6B99E5D80F0A}" type="datetime1">
              <a:rPr lang="en-US" smtClean="0"/>
              <a:t>8/16/2021</a:t>
            </a:fld>
            <a:endParaRPr lang="en-US"/>
          </a:p>
        </p:txBody>
      </p:sp>
      <p:sp>
        <p:nvSpPr>
          <p:cNvPr id="3" name="Footer Placeholder 2">
            <a:extLst>
              <a:ext uri="{FF2B5EF4-FFF2-40B4-BE49-F238E27FC236}">
                <a16:creationId xmlns:a16="http://schemas.microsoft.com/office/drawing/2014/main" id="{5C0FDDA3-8E6F-42F7-BFBE-7FA9C647CA4E}"/>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6C8E678-81B8-4356-9624-A0B999536312}"/>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63439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10DAA-DDE3-4C9C-8171-385A3DAC81CF}"/>
              </a:ext>
            </a:extLst>
          </p:cNvPr>
          <p:cNvSpPr>
            <a:spLocks noGrp="1"/>
          </p:cNvSpPr>
          <p:nvPr>
            <p:ph type="title"/>
          </p:nvPr>
        </p:nvSpPr>
        <p:spPr>
          <a:xfrm>
            <a:off x="839788" y="685800"/>
            <a:ext cx="3932237" cy="1981200"/>
          </a:xfrm>
        </p:spPr>
        <p:txBody>
          <a:bodyPr anchor="b"/>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71F01536-2B0A-42A2-827E-2EB2C324A5FE}"/>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22CD09-61EF-4733-831C-5B133DAE1F4C}"/>
              </a:ext>
            </a:extLst>
          </p:cNvPr>
          <p:cNvSpPr>
            <a:spLocks noGrp="1"/>
          </p:cNvSpPr>
          <p:nvPr>
            <p:ph type="dt" sz="half" idx="10"/>
          </p:nvPr>
        </p:nvSpPr>
        <p:spPr/>
        <p:txBody>
          <a:bodyPr/>
          <a:lstStyle/>
          <a:p>
            <a:fld id="{7565E655-9687-48DF-A33F-F8824CCCB5D1}" type="datetime1">
              <a:rPr lang="en-US" smtClean="0"/>
              <a:t>8/16/2021</a:t>
            </a:fld>
            <a:endParaRPr lang="en-US"/>
          </a:p>
        </p:txBody>
      </p:sp>
      <p:sp>
        <p:nvSpPr>
          <p:cNvPr id="6" name="Footer Placeholder 5">
            <a:extLst>
              <a:ext uri="{FF2B5EF4-FFF2-40B4-BE49-F238E27FC236}">
                <a16:creationId xmlns:a16="http://schemas.microsoft.com/office/drawing/2014/main" id="{5B109FCF-96E4-4EBF-AAFB-5E9AD22A68AE}"/>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9E381A6-E580-49A4-989C-EF4A54F83B45}"/>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152499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FA6E-F719-4613-8815-591471E722E5}"/>
              </a:ext>
            </a:extLst>
          </p:cNvPr>
          <p:cNvSpPr>
            <a:spLocks noGrp="1"/>
          </p:cNvSpPr>
          <p:nvPr>
            <p:ph type="title"/>
          </p:nvPr>
        </p:nvSpPr>
        <p:spPr>
          <a:xfrm>
            <a:off x="839788" y="685800"/>
            <a:ext cx="3932237" cy="2209799"/>
          </a:xfrm>
        </p:spPr>
        <p:txBody>
          <a:bodyPr anchor="b"/>
          <a:lstStyle>
            <a:lvl1pPr>
              <a:defRPr sz="44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9A9D7EB-40DA-460F-A48A-3E6D5E5612E7}"/>
              </a:ext>
            </a:extLst>
          </p:cNvPr>
          <p:cNvSpPr>
            <a:spLocks noGrp="1"/>
          </p:cNvSpPr>
          <p:nvPr>
            <p:ph type="body" sz="half" idx="2"/>
          </p:nvPr>
        </p:nvSpPr>
        <p:spPr>
          <a:xfrm>
            <a:off x="839788" y="2971800"/>
            <a:ext cx="3932237" cy="2897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56944C-E229-457E-868E-C48FF47DA37A}"/>
              </a:ext>
            </a:extLst>
          </p:cNvPr>
          <p:cNvSpPr>
            <a:spLocks noGrp="1"/>
          </p:cNvSpPr>
          <p:nvPr>
            <p:ph type="dt" sz="half" idx="10"/>
          </p:nvPr>
        </p:nvSpPr>
        <p:spPr/>
        <p:txBody>
          <a:bodyPr/>
          <a:lstStyle/>
          <a:p>
            <a:fld id="{B97FD56A-AAB8-4544-A495-D0645413C9E3}" type="datetime1">
              <a:rPr lang="en-US" smtClean="0"/>
              <a:t>8/16/2021</a:t>
            </a:fld>
            <a:endParaRPr lang="en-US"/>
          </a:p>
        </p:txBody>
      </p:sp>
      <p:sp>
        <p:nvSpPr>
          <p:cNvPr id="6" name="Footer Placeholder 5">
            <a:extLst>
              <a:ext uri="{FF2B5EF4-FFF2-40B4-BE49-F238E27FC236}">
                <a16:creationId xmlns:a16="http://schemas.microsoft.com/office/drawing/2014/main" id="{CC7115FE-359F-46EA-A3C8-0D18544E34AD}"/>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B5165D17-3010-4FF5-9071-5CCD3E6995D6}"/>
              </a:ext>
            </a:extLst>
          </p:cNvPr>
          <p:cNvSpPr>
            <a:spLocks noGrp="1"/>
          </p:cNvSpPr>
          <p:nvPr>
            <p:ph type="sldNum" sz="quarter" idx="12"/>
          </p:nvPr>
        </p:nvSpPr>
        <p:spPr/>
        <p:txBody>
          <a:bodyPr/>
          <a:lstStyle/>
          <a:p>
            <a:fld id="{11A71338-8BA2-4C79-A6C5-5A8E30081D0C}" type="slidenum">
              <a:rPr lang="en-US" smtClean="0"/>
              <a:t>‹nº›</a:t>
            </a:fld>
            <a:endParaRPr lang="en-US"/>
          </a:p>
        </p:txBody>
      </p:sp>
    </p:spTree>
    <p:extLst>
      <p:ext uri="{BB962C8B-B14F-4D97-AF65-F5344CB8AC3E}">
        <p14:creationId xmlns:p14="http://schemas.microsoft.com/office/powerpoint/2010/main" val="35371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9" name="Freeform: Shape 148">
            <a:extLst>
              <a:ext uri="{FF2B5EF4-FFF2-40B4-BE49-F238E27FC236}">
                <a16:creationId xmlns:a16="http://schemas.microsoft.com/office/drawing/2014/main" id="{216BB147-20D5-4D93-BDA5-1BC614D6A4B2}"/>
              </a:ext>
            </a:extLst>
          </p:cNvPr>
          <p:cNvSpPr/>
          <p:nvPr/>
        </p:nvSpPr>
        <p:spPr>
          <a:xfrm>
            <a:off x="-6214" y="5014716"/>
            <a:ext cx="2800124" cy="1843284"/>
          </a:xfrm>
          <a:custGeom>
            <a:avLst/>
            <a:gdLst>
              <a:gd name="connsiteX0" fmla="*/ 375358 w 2800124"/>
              <a:gd name="connsiteY0" fmla="*/ 0 h 1843284"/>
              <a:gd name="connsiteX1" fmla="*/ 2781298 w 2800124"/>
              <a:gd name="connsiteY1" fmla="*/ 1770066 h 1843284"/>
              <a:gd name="connsiteX2" fmla="*/ 2800124 w 2800124"/>
              <a:gd name="connsiteY2" fmla="*/ 1843284 h 1843284"/>
              <a:gd name="connsiteX3" fmla="*/ 1987869 w 2800124"/>
              <a:gd name="connsiteY3" fmla="*/ 1843284 h 1843284"/>
              <a:gd name="connsiteX4" fmla="*/ 1986195 w 2800124"/>
              <a:gd name="connsiteY4" fmla="*/ 1838711 h 1843284"/>
              <a:gd name="connsiteX5" fmla="*/ 375357 w 2800124"/>
              <a:gd name="connsiteY5" fmla="*/ 770976 h 1843284"/>
              <a:gd name="connsiteX6" fmla="*/ 23030 w 2800124"/>
              <a:gd name="connsiteY6" fmla="*/ 806494 h 1843284"/>
              <a:gd name="connsiteX7" fmla="*/ 0 w 2800124"/>
              <a:gd name="connsiteY7" fmla="*/ 812415 h 1843284"/>
              <a:gd name="connsiteX8" fmla="*/ 0 w 2800124"/>
              <a:gd name="connsiteY8" fmla="*/ 30983 h 1843284"/>
              <a:gd name="connsiteX9" fmla="*/ 117785 w 2800124"/>
              <a:gd name="connsiteY9" fmla="*/ 13007 h 1843284"/>
              <a:gd name="connsiteX10" fmla="*/ 375358 w 2800124"/>
              <a:gd name="connsiteY10" fmla="*/ 0 h 1843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00124" h="1843284">
                <a:moveTo>
                  <a:pt x="375358" y="0"/>
                </a:moveTo>
                <a:cubicBezTo>
                  <a:pt x="1505802" y="0"/>
                  <a:pt x="2462339" y="744579"/>
                  <a:pt x="2781298" y="1770066"/>
                </a:cubicBezTo>
                <a:lnTo>
                  <a:pt x="2800124" y="1843284"/>
                </a:lnTo>
                <a:lnTo>
                  <a:pt x="1987869" y="1843284"/>
                </a:lnTo>
                <a:lnTo>
                  <a:pt x="1986195" y="1838711"/>
                </a:lnTo>
                <a:cubicBezTo>
                  <a:pt x="1720801" y="1211248"/>
                  <a:pt x="1099494" y="770976"/>
                  <a:pt x="375357" y="770976"/>
                </a:cubicBezTo>
                <a:cubicBezTo>
                  <a:pt x="254668" y="770976"/>
                  <a:pt x="136835" y="783206"/>
                  <a:pt x="23030" y="806494"/>
                </a:cubicBezTo>
                <a:lnTo>
                  <a:pt x="0" y="812415"/>
                </a:lnTo>
                <a:lnTo>
                  <a:pt x="0" y="30983"/>
                </a:lnTo>
                <a:lnTo>
                  <a:pt x="117785" y="13007"/>
                </a:lnTo>
                <a:cubicBezTo>
                  <a:pt x="202473" y="4406"/>
                  <a:pt x="288401" y="0"/>
                  <a:pt x="375358" y="0"/>
                </a:cubicBezTo>
                <a:close/>
              </a:path>
            </a:pathLst>
          </a:custGeom>
          <a:solidFill>
            <a:schemeClr val="accent1">
              <a:lumMod val="7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457200" y="365125"/>
            <a:ext cx="1072293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457200" y="1825625"/>
            <a:ext cx="1072293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457200" y="6324600"/>
            <a:ext cx="256022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193BAB95-8DA7-460B-B00A-7037C8394FB0}" type="datetime1">
              <a:rPr lang="en-US" smtClean="0"/>
              <a:pPr/>
              <a:t>8/16/2021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200861" y="6319838"/>
            <a:ext cx="3982781" cy="365125"/>
          </a:xfrm>
          <a:prstGeom prst="rect">
            <a:avLst/>
          </a:prstGeom>
        </p:spPr>
        <p:txBody>
          <a:bodyPr vert="horz" lIns="91440" tIns="45720" rIns="91440" bIns="45720" rtlCol="0" anchor="ctr"/>
          <a:lstStyle>
            <a:lvl1pPr algn="ctr">
              <a:defRPr sz="900" cap="all" spc="150" baseline="0">
                <a:solidFill>
                  <a:srgbClr val="FFFFFF"/>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11190806" y="6324600"/>
            <a:ext cx="799078" cy="365125"/>
          </a:xfrm>
          <a:prstGeom prst="rect">
            <a:avLst/>
          </a:prstGeom>
        </p:spPr>
        <p:txBody>
          <a:bodyPr vert="horz" lIns="91440" tIns="45720" rIns="91440" bIns="45720" rtlCol="0" anchor="ctr"/>
          <a:lstStyle>
            <a:lvl1pPr algn="ctr">
              <a:defRPr sz="900" cap="all" spc="150" baseline="0">
                <a:solidFill>
                  <a:srgbClr val="FFFFFF"/>
                </a:solidFill>
              </a:defRPr>
            </a:lvl1pPr>
          </a:lstStyle>
          <a:p>
            <a:fld id="{11A71338-8BA2-4C79-A6C5-5A8E30081D0C}" type="slidenum">
              <a:rPr lang="en-US" smtClean="0"/>
              <a:pPr/>
              <a:t>‹nº›</a:t>
            </a:fld>
            <a:endParaRPr lang="en-US" dirty="0"/>
          </a:p>
        </p:txBody>
      </p:sp>
      <p:sp>
        <p:nvSpPr>
          <p:cNvPr id="77" name="Freeform: Shape 76">
            <a:extLst>
              <a:ext uri="{FF2B5EF4-FFF2-40B4-BE49-F238E27FC236}">
                <a16:creationId xmlns:a16="http://schemas.microsoft.com/office/drawing/2014/main" id="{0A253F60-DE40-4508-A37A-61331DF1DD5D}"/>
              </a:ext>
            </a:extLst>
          </p:cNvPr>
          <p:cNvSpPr/>
          <p:nvPr/>
        </p:nvSpPr>
        <p:spPr>
          <a:xfrm>
            <a:off x="7979728" y="0"/>
            <a:ext cx="4209224" cy="1650549"/>
          </a:xfrm>
          <a:custGeom>
            <a:avLst/>
            <a:gdLst>
              <a:gd name="connsiteX0" fmla="*/ 0 w 4209224"/>
              <a:gd name="connsiteY0" fmla="*/ 0 h 1650549"/>
              <a:gd name="connsiteX1" fmla="*/ 846445 w 4209224"/>
              <a:gd name="connsiteY1" fmla="*/ 0 h 1650549"/>
              <a:gd name="connsiteX2" fmla="*/ 912542 w 4209224"/>
              <a:gd name="connsiteY2" fmla="*/ 108799 h 1650549"/>
              <a:gd name="connsiteX3" fmla="*/ 2362195 w 4209224"/>
              <a:gd name="connsiteY3" fmla="*/ 879573 h 1650549"/>
              <a:gd name="connsiteX4" fmla="*/ 3811848 w 4209224"/>
              <a:gd name="connsiteY4" fmla="*/ 108799 h 1650549"/>
              <a:gd name="connsiteX5" fmla="*/ 3877945 w 4209224"/>
              <a:gd name="connsiteY5" fmla="*/ 0 h 1650549"/>
              <a:gd name="connsiteX6" fmla="*/ 4209224 w 4209224"/>
              <a:gd name="connsiteY6" fmla="*/ 0 h 1650549"/>
              <a:gd name="connsiteX7" fmla="*/ 4209224 w 4209224"/>
              <a:gd name="connsiteY7" fmla="*/ 840421 h 1650549"/>
              <a:gd name="connsiteX8" fmla="*/ 4143538 w 4209224"/>
              <a:gd name="connsiteY8" fmla="*/ 912693 h 1650549"/>
              <a:gd name="connsiteX9" fmla="*/ 2362196 w 4209224"/>
              <a:gd name="connsiteY9" fmla="*/ 1650549 h 1650549"/>
              <a:gd name="connsiteX10" fmla="*/ 40969 w 4209224"/>
              <a:gd name="connsiteY10" fmla="*/ 111937 h 1650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9224" h="1650549">
                <a:moveTo>
                  <a:pt x="0" y="0"/>
                </a:moveTo>
                <a:lnTo>
                  <a:pt x="846445" y="0"/>
                </a:lnTo>
                <a:lnTo>
                  <a:pt x="912542" y="108799"/>
                </a:lnTo>
                <a:cubicBezTo>
                  <a:pt x="1226710" y="573829"/>
                  <a:pt x="1758748" y="879573"/>
                  <a:pt x="2362195" y="879573"/>
                </a:cubicBezTo>
                <a:cubicBezTo>
                  <a:pt x="2965642" y="879573"/>
                  <a:pt x="3497680" y="573829"/>
                  <a:pt x="3811848" y="108799"/>
                </a:cubicBezTo>
                <a:lnTo>
                  <a:pt x="3877945" y="0"/>
                </a:lnTo>
                <a:lnTo>
                  <a:pt x="4209224" y="0"/>
                </a:lnTo>
                <a:lnTo>
                  <a:pt x="4209224" y="840421"/>
                </a:lnTo>
                <a:lnTo>
                  <a:pt x="4143538" y="912693"/>
                </a:lnTo>
                <a:cubicBezTo>
                  <a:pt x="3687653" y="1368578"/>
                  <a:pt x="3057854" y="1650549"/>
                  <a:pt x="2362196" y="1650549"/>
                </a:cubicBezTo>
                <a:cubicBezTo>
                  <a:pt x="1318710" y="1650549"/>
                  <a:pt x="423404" y="1016115"/>
                  <a:pt x="40969" y="111937"/>
                </a:cubicBezTo>
                <a:close/>
              </a:path>
            </a:pathLst>
          </a:custGeom>
          <a:solidFill>
            <a:schemeClr val="accent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endParaRPr>
          </a:p>
        </p:txBody>
      </p:sp>
    </p:spTree>
    <p:extLst>
      <p:ext uri="{BB962C8B-B14F-4D97-AF65-F5344CB8AC3E}">
        <p14:creationId xmlns:p14="http://schemas.microsoft.com/office/powerpoint/2010/main" val="294113800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54" r:id="rId6"/>
    <p:sldLayoutId id="2147483750" r:id="rId7"/>
    <p:sldLayoutId id="2147483751" r:id="rId8"/>
    <p:sldLayoutId id="2147483752" r:id="rId9"/>
    <p:sldLayoutId id="2147483753" r:id="rId10"/>
    <p:sldLayoutId id="2147483755" r:id="rId11"/>
  </p:sldLayoutIdLst>
  <p:hf sldNum="0" hdr="0" ftr="0" dt="0"/>
  <p:txStyles>
    <p:titleStyle>
      <a:lvl1pPr algn="l" defTabSz="914400" rtl="0" eaLnBrk="1" latinLnBrk="0" hangingPunct="1">
        <a:lnSpc>
          <a:spcPct val="90000"/>
        </a:lnSpc>
        <a:spcBef>
          <a:spcPct val="0"/>
        </a:spcBef>
        <a:buNone/>
        <a:defRPr sz="4400" kern="1200">
          <a:solidFill>
            <a:srgbClr val="FFFFFF"/>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bg1"/>
        </a:buClr>
        <a:buSzPct val="75000"/>
        <a:buFont typeface="Arial" panose="020B0604020202020204" pitchFamily="34" charset="0"/>
        <a:buChar char="•"/>
        <a:defRPr sz="2800" kern="1200">
          <a:solidFill>
            <a:srgbClr val="FFFFFF"/>
          </a:solidFill>
          <a:latin typeface="+mn-lt"/>
          <a:ea typeface="+mn-ea"/>
          <a:cs typeface="+mn-cs"/>
        </a:defRPr>
      </a:lvl1pPr>
      <a:lvl2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400" kern="1200">
          <a:solidFill>
            <a:srgbClr val="FFFFFF"/>
          </a:solidFill>
          <a:latin typeface="+mn-lt"/>
          <a:ea typeface="+mn-ea"/>
          <a:cs typeface="+mn-cs"/>
        </a:defRPr>
      </a:lvl2pPr>
      <a:lvl3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2000" kern="1200">
          <a:solidFill>
            <a:srgbClr val="FFFFFF"/>
          </a:solidFill>
          <a:latin typeface="+mn-lt"/>
          <a:ea typeface="+mn-ea"/>
          <a:cs typeface="+mn-cs"/>
        </a:defRPr>
      </a:lvl3pPr>
      <a:lvl4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4pPr>
      <a:lvl5pPr marL="228600" indent="-228600" algn="l" defTabSz="914400" rtl="0" eaLnBrk="1" latinLnBrk="0" hangingPunct="1">
        <a:lnSpc>
          <a:spcPct val="110000"/>
        </a:lnSpc>
        <a:spcBef>
          <a:spcPts val="500"/>
        </a:spcBef>
        <a:buClr>
          <a:schemeClr val="bg1"/>
        </a:buClr>
        <a:buSzPct val="75000"/>
        <a:buFont typeface="Arial" panose="020B0604020202020204" pitchFamily="34" charset="0"/>
        <a:buChar char="•"/>
        <a:defRPr sz="18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6285CA-6AFA-4F27-AFB5-1B32CDE09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11">
            <a:extLst>
              <a:ext uri="{FF2B5EF4-FFF2-40B4-BE49-F238E27FC236}">
                <a16:creationId xmlns:a16="http://schemas.microsoft.com/office/drawing/2014/main" id="{AF152BFE-7BA8-4007-AD9C-F4DC95E437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Right Triangle 13">
            <a:extLst>
              <a:ext uri="{FF2B5EF4-FFF2-40B4-BE49-F238E27FC236}">
                <a16:creationId xmlns:a16="http://schemas.microsoft.com/office/drawing/2014/main" id="{7BCC6446-8462-4A63-9B6F-8F57EC40F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500000">
            <a:off x="-265271" y="2673521"/>
            <a:ext cx="568289" cy="568289"/>
          </a:xfrm>
          <a:prstGeom prst="rtTriangl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Document 15">
            <a:extLst>
              <a:ext uri="{FF2B5EF4-FFF2-40B4-BE49-F238E27FC236}">
                <a16:creationId xmlns:a16="http://schemas.microsoft.com/office/drawing/2014/main" id="{B6DE7CCF-F894-44DD-9FA3-8BD0D5CE25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19901" y="1485903"/>
            <a:ext cx="6858000" cy="3886199"/>
          </a:xfrm>
          <a:prstGeom prst="flowChartDocumen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18" name="Group 17">
            <a:extLst>
              <a:ext uri="{FF2B5EF4-FFF2-40B4-BE49-F238E27FC236}">
                <a16:creationId xmlns:a16="http://schemas.microsoft.com/office/drawing/2014/main" id="{8118ECEF-CA6A-4CB6-BCA5-59B2DB40C4A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4" y="-1"/>
            <a:ext cx="12214827" cy="6858000"/>
            <a:chOff x="-6214" y="-1"/>
            <a:chExt cx="12214827" cy="6858000"/>
          </a:xfrm>
        </p:grpSpPr>
        <p:cxnSp>
          <p:nvCxnSpPr>
            <p:cNvPr id="19" name="Straight Connector 18">
              <a:extLst>
                <a:ext uri="{FF2B5EF4-FFF2-40B4-BE49-F238E27FC236}">
                  <a16:creationId xmlns:a16="http://schemas.microsoft.com/office/drawing/2014/main" id="{CDC2A251-C28C-4A72-BAFF-511640FB2E6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214" y="6686283"/>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DB2429-3E01-4CD5-998D-8F5716A0987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E26953B-4BE7-4AD0-B471-088DBB23D7D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9325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9D9ED6D-9817-4272-9FEF-E674FBCCCC8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9252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8718C0DE-4596-4A70-AA4F-E678AC7FBC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9196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8B48095-74C2-4053-872D-D3F70910C3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9140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224D0B6-A4CB-4D98-A1DC-2770B95F9EA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9084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B39DE9C-23C1-4ABA-BD0D-B76BDC9630D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9028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9DDAAE0-966C-4350-8819-857CF524F34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18971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EE6C021-FBD3-42F3-9A9C-69C4E71989C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618915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02961B9-65E1-4B12-AD98-9845BC3F43B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188594"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22ABFE0-D700-4FD9-9CC8-D138B29ABFD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8188032"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6FFF1A3-B8BF-470C-9436-D5B7818535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187470"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98B6551-FF5D-49F5-8D3E-757AEC357AF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0186908"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50F3BFE5-573C-42C0-94D5-E5513CCC57D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18634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57931AB-4B07-4E0E-B3E4-84E2452E0A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185786" y="-1"/>
              <a:ext cx="0" cy="685800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C4789DB-7083-4597-9FC7-6336EA0BE3D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717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E0B4F1D-D11A-4023-BE6B-6679ABB2B4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72890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633D7A-F6FC-418F-AD87-0EE148C1A09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28609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0FC8FCC-6F69-4802-995C-903AE441629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184328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6ABFCE7-4796-4186-8EDC-DB6CE87BC7E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40047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1935BF2-A804-46BA-940A-DDAD7888F30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295766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D012DA9-8D67-483A-8071-2903F2E3B2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351485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109163DC-956E-44BE-B55A-E6C2C851DD2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07204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76CDE9FD-1880-483F-A039-BEB3AB0D374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462923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8DDB23B-71E7-42A3-B055-5740EE14C5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18642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7245B63-D771-461D-A625-4B49966D248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5743616"/>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F1DF9FF-1F61-4B4F-8993-6897DE09C9C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0" y="6857999"/>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4092F139-6734-46F3-B176-11741F1F732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6613" y="6248400"/>
              <a:ext cx="12192000" cy="0"/>
            </a:xfrm>
            <a:prstGeom prst="line">
              <a:avLst/>
            </a:prstGeom>
            <a:ln w="19050">
              <a:solidFill>
                <a:schemeClr val="accent2">
                  <a:alpha val="1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 name="Título 1">
            <a:extLst>
              <a:ext uri="{FF2B5EF4-FFF2-40B4-BE49-F238E27FC236}">
                <a16:creationId xmlns:a16="http://schemas.microsoft.com/office/drawing/2014/main" id="{4C079432-DD70-4322-AAF1-62C54BED9924}"/>
              </a:ext>
            </a:extLst>
          </p:cNvPr>
          <p:cNvSpPr>
            <a:spLocks noGrp="1"/>
          </p:cNvSpPr>
          <p:nvPr>
            <p:ph type="ctrTitle"/>
          </p:nvPr>
        </p:nvSpPr>
        <p:spPr>
          <a:xfrm>
            <a:off x="453142" y="725467"/>
            <a:ext cx="5414255" cy="2784496"/>
          </a:xfrm>
        </p:spPr>
        <p:txBody>
          <a:bodyPr>
            <a:normAutofit/>
          </a:bodyPr>
          <a:lstStyle/>
          <a:p>
            <a:pPr algn="l"/>
            <a:r>
              <a:rPr lang="pt-BR" sz="4200">
                <a:solidFill>
                  <a:schemeClr val="tx2"/>
                </a:solidFill>
              </a:rPr>
              <a:t>LEIS COMPLEMENTARES 173/2020 e 178/2020</a:t>
            </a:r>
          </a:p>
        </p:txBody>
      </p:sp>
      <p:sp>
        <p:nvSpPr>
          <p:cNvPr id="3" name="Subtítulo 2">
            <a:extLst>
              <a:ext uri="{FF2B5EF4-FFF2-40B4-BE49-F238E27FC236}">
                <a16:creationId xmlns:a16="http://schemas.microsoft.com/office/drawing/2014/main" id="{9CF7C4C9-140A-4831-8AED-BA28AEB7C37A}"/>
              </a:ext>
            </a:extLst>
          </p:cNvPr>
          <p:cNvSpPr>
            <a:spLocks noGrp="1"/>
          </p:cNvSpPr>
          <p:nvPr>
            <p:ph type="subTitle" idx="1"/>
          </p:nvPr>
        </p:nvSpPr>
        <p:spPr>
          <a:xfrm>
            <a:off x="453142" y="3602038"/>
            <a:ext cx="5414255" cy="1560594"/>
          </a:xfrm>
        </p:spPr>
        <p:txBody>
          <a:bodyPr>
            <a:normAutofit/>
          </a:bodyPr>
          <a:lstStyle/>
          <a:p>
            <a:pPr algn="l"/>
            <a:r>
              <a:rPr lang="pt-BR">
                <a:solidFill>
                  <a:schemeClr val="tx2"/>
                </a:solidFill>
              </a:rPr>
              <a:t>Alexandre Manir Figueiredo Sarquis</a:t>
            </a:r>
          </a:p>
        </p:txBody>
      </p:sp>
      <p:pic>
        <p:nvPicPr>
          <p:cNvPr id="5" name="Imagem 4" descr="Placa vermelha com letras brancas&#10;&#10;Descrição gerada automaticamente com confiança baixa">
            <a:extLst>
              <a:ext uri="{FF2B5EF4-FFF2-40B4-BE49-F238E27FC236}">
                <a16:creationId xmlns:a16="http://schemas.microsoft.com/office/drawing/2014/main" id="{7ED36224-3DB9-4791-ADF3-87504F261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9158" y="2406292"/>
            <a:ext cx="4997188" cy="2161283"/>
          </a:xfrm>
          <a:prstGeom prst="rect">
            <a:avLst/>
          </a:prstGeom>
        </p:spPr>
      </p:pic>
    </p:spTree>
    <p:extLst>
      <p:ext uri="{BB962C8B-B14F-4D97-AF65-F5344CB8AC3E}">
        <p14:creationId xmlns:p14="http://schemas.microsoft.com/office/powerpoint/2010/main" val="2621575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73E1E-C335-4D30-827D-3D1BAE192CF7}"/>
              </a:ext>
            </a:extLst>
          </p:cNvPr>
          <p:cNvSpPr>
            <a:spLocks noGrp="1"/>
          </p:cNvSpPr>
          <p:nvPr>
            <p:ph type="title"/>
          </p:nvPr>
        </p:nvSpPr>
        <p:spPr/>
        <p:txBody>
          <a:bodyPr/>
          <a:lstStyle/>
          <a:p>
            <a:r>
              <a:rPr lang="pt-BR" dirty="0"/>
              <a:t>Limite de Gasto com Pessoal</a:t>
            </a:r>
          </a:p>
        </p:txBody>
      </p:sp>
      <p:sp>
        <p:nvSpPr>
          <p:cNvPr id="3" name="Espaço Reservado para Conteúdo 2">
            <a:extLst>
              <a:ext uri="{FF2B5EF4-FFF2-40B4-BE49-F238E27FC236}">
                <a16:creationId xmlns:a16="http://schemas.microsoft.com/office/drawing/2014/main" id="{79032386-BBED-4BD4-B725-E38AB634CB67}"/>
              </a:ext>
            </a:extLst>
          </p:cNvPr>
          <p:cNvSpPr>
            <a:spLocks noGrp="1"/>
          </p:cNvSpPr>
          <p:nvPr>
            <p:ph idx="1"/>
          </p:nvPr>
        </p:nvSpPr>
        <p:spPr>
          <a:xfrm>
            <a:off x="457200" y="1393371"/>
            <a:ext cx="11009086" cy="5099504"/>
          </a:xfrm>
        </p:spPr>
        <p:txBody>
          <a:bodyPr>
            <a:normAutofit fontScale="32500" lnSpcReduction="20000"/>
          </a:bodyPr>
          <a:lstStyle/>
          <a:p>
            <a:pPr marL="0" indent="0" algn="ctr">
              <a:buNone/>
            </a:pPr>
            <a:r>
              <a:rPr lang="pt-BR" sz="9600" dirty="0"/>
              <a:t>Lei CAMATA 2 – 50%-60%-60%</a:t>
            </a:r>
          </a:p>
          <a:p>
            <a:pPr marL="0" indent="0">
              <a:lnSpc>
                <a:spcPct val="100000"/>
              </a:lnSpc>
              <a:spcBef>
                <a:spcPts val="0"/>
              </a:spcBef>
              <a:buNone/>
            </a:pPr>
            <a:r>
              <a:rPr lang="pt-BR" sz="9600" dirty="0"/>
              <a:t>LEI COMPLEMENTAR Nº 96, DE 31 DE MAIO DE 1999</a:t>
            </a:r>
          </a:p>
          <a:p>
            <a:pPr marL="0" indent="0">
              <a:lnSpc>
                <a:spcPct val="100000"/>
              </a:lnSpc>
              <a:spcBef>
                <a:spcPts val="0"/>
              </a:spcBef>
              <a:buNone/>
            </a:pPr>
            <a:endParaRPr lang="pt-BR" sz="800" dirty="0"/>
          </a:p>
          <a:p>
            <a:pPr marL="0" indent="0">
              <a:lnSpc>
                <a:spcPct val="100000"/>
              </a:lnSpc>
              <a:spcBef>
                <a:spcPts val="0"/>
              </a:spcBef>
              <a:buNone/>
            </a:pPr>
            <a:r>
              <a:rPr lang="pt-BR" sz="800" dirty="0"/>
              <a:t>Disciplina os limites das despesas com pessoal, na forma do art. 169 da Constituição.</a:t>
            </a:r>
          </a:p>
          <a:p>
            <a:pPr marL="0" indent="0">
              <a:lnSpc>
                <a:spcPct val="100000"/>
              </a:lnSpc>
              <a:spcBef>
                <a:spcPts val="0"/>
              </a:spcBef>
              <a:buNone/>
            </a:pPr>
            <a:endParaRPr lang="pt-BR" sz="800" dirty="0"/>
          </a:p>
          <a:p>
            <a:pPr marL="0" indent="0">
              <a:lnSpc>
                <a:spcPct val="100000"/>
              </a:lnSpc>
              <a:spcBef>
                <a:spcPts val="0"/>
              </a:spcBef>
              <a:buNone/>
            </a:pPr>
            <a:r>
              <a:rPr lang="pt-BR" sz="800" dirty="0"/>
              <a:t>O PRESIDENTE DA REPÚBLICA Faço saber que o Congresso Nacional decreta e eu sanciono a seguinte Lei:</a:t>
            </a:r>
          </a:p>
          <a:p>
            <a:pPr marL="0" indent="0">
              <a:lnSpc>
                <a:spcPct val="100000"/>
              </a:lnSpc>
              <a:spcBef>
                <a:spcPts val="0"/>
              </a:spcBef>
              <a:buNone/>
            </a:pPr>
            <a:r>
              <a:rPr lang="pt-BR" sz="800" dirty="0"/>
              <a:t>Art. 1o As Despesas Totais com Pessoal não podem exceder a:</a:t>
            </a:r>
          </a:p>
          <a:p>
            <a:pPr marL="0" indent="0">
              <a:lnSpc>
                <a:spcPct val="100000"/>
              </a:lnSpc>
              <a:spcBef>
                <a:spcPts val="0"/>
              </a:spcBef>
              <a:buNone/>
            </a:pPr>
            <a:r>
              <a:rPr lang="pt-BR" sz="800" dirty="0"/>
              <a:t>I - no caso da União: </a:t>
            </a:r>
            <a:r>
              <a:rPr lang="pt-BR" sz="9600" b="1" u="sng" dirty="0" err="1"/>
              <a:t>cinqüenta</a:t>
            </a:r>
            <a:r>
              <a:rPr lang="pt-BR" sz="9600" b="1" u="sng" dirty="0"/>
              <a:t> por cento da Receita Corrente Líquida Federal</a:t>
            </a:r>
            <a:r>
              <a:rPr lang="pt-BR" sz="800" dirty="0"/>
              <a:t>;</a:t>
            </a:r>
          </a:p>
          <a:p>
            <a:pPr marL="0" indent="0">
              <a:lnSpc>
                <a:spcPct val="100000"/>
              </a:lnSpc>
              <a:spcBef>
                <a:spcPts val="0"/>
              </a:spcBef>
              <a:buNone/>
            </a:pPr>
            <a:r>
              <a:rPr lang="pt-BR" sz="800" dirty="0"/>
              <a:t>II - no caso dos Estados e do Distrito Federal: </a:t>
            </a:r>
            <a:r>
              <a:rPr lang="pt-BR" sz="9600" b="1" u="sng" dirty="0"/>
              <a:t>sessenta por cento da Receita Corrente Líquida Estadua</a:t>
            </a:r>
            <a:r>
              <a:rPr lang="pt-BR" sz="9600" dirty="0"/>
              <a:t>l</a:t>
            </a:r>
            <a:r>
              <a:rPr lang="pt-BR" sz="800" dirty="0"/>
              <a:t>;</a:t>
            </a:r>
          </a:p>
          <a:p>
            <a:pPr marL="0" indent="0">
              <a:lnSpc>
                <a:spcPct val="100000"/>
              </a:lnSpc>
              <a:spcBef>
                <a:spcPts val="0"/>
              </a:spcBef>
              <a:buNone/>
            </a:pPr>
            <a:r>
              <a:rPr lang="pt-BR" sz="800" dirty="0"/>
              <a:t>III - no caso dos Municípios: </a:t>
            </a:r>
            <a:r>
              <a:rPr lang="pt-BR" sz="9600" b="1" u="sng" dirty="0"/>
              <a:t>sessenta por cento da Receita Corrente Líquida Municipal</a:t>
            </a:r>
            <a:r>
              <a:rPr lang="pt-BR" sz="800" dirty="0"/>
              <a:t>.</a:t>
            </a:r>
          </a:p>
          <a:p>
            <a:pPr marL="0" indent="0">
              <a:lnSpc>
                <a:spcPct val="100000"/>
              </a:lnSpc>
              <a:spcBef>
                <a:spcPts val="0"/>
              </a:spcBef>
              <a:buNone/>
            </a:pPr>
            <a:r>
              <a:rPr lang="pt-BR" sz="800" dirty="0"/>
              <a:t>Parágrafo único. Para fins do disposto neste artigo serão consideradas as despesas e as receitas de todos os órgãos e entidades da administração direta e indireta, mantidas no todo ou em parte pelo Poder Público.</a:t>
            </a:r>
          </a:p>
          <a:p>
            <a:pPr marL="0" indent="0">
              <a:lnSpc>
                <a:spcPct val="100000"/>
              </a:lnSpc>
              <a:spcBef>
                <a:spcPts val="0"/>
              </a:spcBef>
              <a:buNone/>
            </a:pPr>
            <a:r>
              <a:rPr lang="pt-BR" sz="800" dirty="0"/>
              <a:t>Art. 2o Para os fins do disposto nesta Lei Complementar, consideram-se:</a:t>
            </a:r>
          </a:p>
          <a:p>
            <a:pPr marL="0" indent="0">
              <a:lnSpc>
                <a:spcPct val="100000"/>
              </a:lnSpc>
              <a:spcBef>
                <a:spcPts val="0"/>
              </a:spcBef>
              <a:buNone/>
            </a:pPr>
            <a:r>
              <a:rPr lang="pt-BR" sz="800" dirty="0"/>
              <a:t>I - Despesas Totais com Pessoal: o somatório das Despesas de Pessoal e Encargos Sociais da administração direta e indireta, realizadas pela União, pelos Estados, pelo Distrito Federal e pelos Municípios, considerando-se os ativos, inativos e pensionistas, excetuando-se as obrigações relativas a indenizações por demissões, inclusive gastos com incentivos à demissão voluntária;</a:t>
            </a:r>
          </a:p>
          <a:p>
            <a:pPr marL="0" indent="0">
              <a:lnSpc>
                <a:spcPct val="100000"/>
              </a:lnSpc>
              <a:spcBef>
                <a:spcPts val="0"/>
              </a:spcBef>
              <a:buNone/>
            </a:pPr>
            <a:r>
              <a:rPr lang="pt-BR" sz="800" dirty="0"/>
              <a:t>II - Despesas de Pessoal: o somatório dos gastos com qualquer espécie remuneratória, tais como vencimentos e vantagens fixas e variáveis, subsídios, proventos de aposentadoria, reformas e pensões, provenientes de cargos, funções ou empregos públicos, civis, militares ou de membros de Poder, inclusive adicionais, gratificações, horas extras e vantagens pessoais de qualquer natureza;</a:t>
            </a:r>
          </a:p>
          <a:p>
            <a:pPr marL="0" indent="0">
              <a:lnSpc>
                <a:spcPct val="100000"/>
              </a:lnSpc>
              <a:spcBef>
                <a:spcPts val="0"/>
              </a:spcBef>
              <a:buNone/>
            </a:pPr>
            <a:r>
              <a:rPr lang="pt-BR" sz="800" dirty="0"/>
              <a:t>III - Encargos Sociais: o somatório das despesas com os encargos sociais, inclusive as contribuições para as entidades de previdência realizadas pela União, pelos Estados, pelo Distrito Federal e pelos Municípios;</a:t>
            </a:r>
          </a:p>
          <a:p>
            <a:pPr marL="0" indent="0">
              <a:lnSpc>
                <a:spcPct val="100000"/>
              </a:lnSpc>
              <a:spcBef>
                <a:spcPts val="0"/>
              </a:spcBef>
              <a:buNone/>
            </a:pPr>
            <a:r>
              <a:rPr lang="pt-BR" sz="800" dirty="0"/>
              <a:t>IV - Receita Corrente Líquida Federal: o somatório das receitas tributárias, de contribuições patrimoniais, industriais, agropecuárias e de serviços e outras receitas correntes, com as transferências correntes, destas excluídas as transferências intragovernamentais, deduzidas:</a:t>
            </a:r>
          </a:p>
          <a:p>
            <a:pPr marL="0" indent="0">
              <a:lnSpc>
                <a:spcPct val="100000"/>
              </a:lnSpc>
              <a:spcBef>
                <a:spcPts val="0"/>
              </a:spcBef>
              <a:buNone/>
            </a:pPr>
            <a:r>
              <a:rPr lang="pt-BR" sz="800" dirty="0"/>
              <a:t>a) as repartições constitucionais e legais de sua receita tributária para Estados, Distrito Federal e Municípios; e</a:t>
            </a:r>
          </a:p>
          <a:p>
            <a:pPr marL="0" indent="0">
              <a:lnSpc>
                <a:spcPct val="100000"/>
              </a:lnSpc>
              <a:spcBef>
                <a:spcPts val="0"/>
              </a:spcBef>
              <a:buNone/>
            </a:pPr>
            <a:r>
              <a:rPr lang="pt-BR" sz="800" dirty="0"/>
              <a:t>b) o produto da arrecadação das contribuições sociais, dos empregados e empregadores, ao regime geral de previdência social e das contribuições de que trata o art. 239 da Constituição;</a:t>
            </a:r>
          </a:p>
          <a:p>
            <a:pPr marL="0" indent="0">
              <a:lnSpc>
                <a:spcPct val="100000"/>
              </a:lnSpc>
              <a:spcBef>
                <a:spcPts val="0"/>
              </a:spcBef>
              <a:buNone/>
            </a:pPr>
            <a:r>
              <a:rPr lang="pt-BR" sz="800" dirty="0"/>
              <a:t>V - Receita Corrente Líquida Estadual: o somatório das receitas tributárias, de contribuições patrimoniais, industriais, agropecuárias e de serviços e outras receitas correntes, com as transferências correntes, destas excluídas as transferências intragovernamentais, deduzidas as repartições constitucionais e legais de sua receita tributária para Municípios;</a:t>
            </a:r>
          </a:p>
          <a:p>
            <a:pPr marL="0" indent="0">
              <a:lnSpc>
                <a:spcPct val="100000"/>
              </a:lnSpc>
              <a:spcBef>
                <a:spcPts val="0"/>
              </a:spcBef>
              <a:buNone/>
            </a:pPr>
            <a:r>
              <a:rPr lang="pt-BR" sz="800" dirty="0"/>
              <a:t>VI - Receita Corrente Líquida Municipal: o somatório das receitas tributárias, de contribuições patrimoniais, industriais, agropecuárias e de serviços e outras receitas correntes, com as transferências correntes, destas excluídas as transferências intragovernamentais.</a:t>
            </a:r>
          </a:p>
          <a:p>
            <a:pPr marL="0" indent="0">
              <a:lnSpc>
                <a:spcPct val="100000"/>
              </a:lnSpc>
              <a:spcBef>
                <a:spcPts val="0"/>
              </a:spcBef>
              <a:buNone/>
            </a:pPr>
            <a:r>
              <a:rPr lang="pt-BR" sz="800" dirty="0"/>
              <a:t>Art. 3o Sempre que as despesas com pessoal da União, dos Estados, do Distrito Federal ou dos Municípios estiverem acima dos limites fixados no art. 1o, ficam vedadas:</a:t>
            </a:r>
          </a:p>
          <a:p>
            <a:pPr marL="0" indent="0">
              <a:lnSpc>
                <a:spcPct val="100000"/>
              </a:lnSpc>
              <a:spcBef>
                <a:spcPts val="0"/>
              </a:spcBef>
              <a:buNone/>
            </a:pPr>
            <a:r>
              <a:rPr lang="pt-BR" sz="800" dirty="0"/>
              <a:t>I - a concessão de vantagem ou aumento de remuneração, a qualquer título;</a:t>
            </a:r>
          </a:p>
          <a:p>
            <a:pPr marL="0" indent="0">
              <a:lnSpc>
                <a:spcPct val="100000"/>
              </a:lnSpc>
              <a:spcBef>
                <a:spcPts val="0"/>
              </a:spcBef>
              <a:buNone/>
            </a:pPr>
            <a:r>
              <a:rPr lang="pt-BR" sz="800" dirty="0"/>
              <a:t>II - a criação de cargos, empregos e funções ou alteração de estrutura de carreira;</a:t>
            </a:r>
          </a:p>
          <a:p>
            <a:pPr marL="0" indent="0">
              <a:lnSpc>
                <a:spcPct val="100000"/>
              </a:lnSpc>
              <a:spcBef>
                <a:spcPts val="0"/>
              </a:spcBef>
              <a:buNone/>
            </a:pPr>
            <a:r>
              <a:rPr lang="pt-BR" sz="800" dirty="0"/>
              <a:t>III - novas admissões ou contratações de pessoal, a qualquer título, pelos órgãos e pelas entidades da administração direta ou indireta, mantidas, no todo ou em parte, pelo Poder Público; e</a:t>
            </a:r>
          </a:p>
          <a:p>
            <a:pPr marL="0" indent="0">
              <a:lnSpc>
                <a:spcPct val="100000"/>
              </a:lnSpc>
              <a:spcBef>
                <a:spcPts val="0"/>
              </a:spcBef>
              <a:buNone/>
            </a:pPr>
            <a:r>
              <a:rPr lang="pt-BR" sz="800" dirty="0"/>
              <a:t>IV - a concessão a servidores de quaisquer benefícios não previstos constitucionalmente.</a:t>
            </a:r>
          </a:p>
          <a:p>
            <a:pPr marL="0" indent="0">
              <a:lnSpc>
                <a:spcPct val="100000"/>
              </a:lnSpc>
              <a:spcBef>
                <a:spcPts val="0"/>
              </a:spcBef>
              <a:buNone/>
            </a:pPr>
            <a:r>
              <a:rPr lang="pt-BR" sz="800" dirty="0"/>
              <a:t>Parágrafo único. A vedação a novas admissões e contratações de pessoal de que trata o inciso III não se aplica à reposição decorrente de falecimento ou aposentadoria nas atividades finalísticas de saúde, educação e segurança pública.</a:t>
            </a:r>
          </a:p>
          <a:p>
            <a:pPr marL="0" indent="0">
              <a:lnSpc>
                <a:spcPct val="100000"/>
              </a:lnSpc>
              <a:spcBef>
                <a:spcPts val="0"/>
              </a:spcBef>
              <a:buNone/>
            </a:pPr>
            <a:r>
              <a:rPr lang="pt-BR" sz="800" dirty="0"/>
              <a:t>Art. 4o A partir da entrada em vigor desta Lei Complementar, os entes estatais cujas despesas com pessoal estiverem acima dos limites fixados no art. 1o deverão adaptar-se a estes limites, à razão de, no mínimo, dois terços do excesso nos primeiros doze meses e o restante nos doze meses </a:t>
            </a:r>
            <a:r>
              <a:rPr lang="pt-BR" sz="800" dirty="0" err="1"/>
              <a:t>subseqüentes</a:t>
            </a:r>
            <a:r>
              <a:rPr lang="pt-BR" sz="800" dirty="0"/>
              <a:t>.</a:t>
            </a:r>
          </a:p>
          <a:p>
            <a:pPr marL="0" indent="0">
              <a:lnSpc>
                <a:spcPct val="100000"/>
              </a:lnSpc>
              <a:spcBef>
                <a:spcPts val="0"/>
              </a:spcBef>
              <a:buNone/>
            </a:pPr>
            <a:r>
              <a:rPr lang="pt-BR" sz="800" dirty="0"/>
              <a:t>Art. 5o A inobservância do disposto no artigo anterior ou, após o prazo ali previsto, do disposto no art. 1o, implica, enquanto durar o descumprimento:</a:t>
            </a:r>
          </a:p>
          <a:p>
            <a:pPr marL="0" indent="0">
              <a:lnSpc>
                <a:spcPct val="100000"/>
              </a:lnSpc>
              <a:spcBef>
                <a:spcPts val="0"/>
              </a:spcBef>
              <a:buNone/>
            </a:pPr>
            <a:r>
              <a:rPr lang="pt-BR" sz="800" dirty="0"/>
              <a:t>I - a suspensão dos repasses de verbas federais ou estaduais;</a:t>
            </a:r>
          </a:p>
          <a:p>
            <a:pPr marL="0" indent="0">
              <a:lnSpc>
                <a:spcPct val="100000"/>
              </a:lnSpc>
              <a:spcBef>
                <a:spcPts val="0"/>
              </a:spcBef>
              <a:buNone/>
            </a:pPr>
            <a:r>
              <a:rPr lang="pt-BR" sz="800" dirty="0"/>
              <a:t>II - a vedação à:</a:t>
            </a:r>
          </a:p>
          <a:p>
            <a:pPr marL="0" indent="0">
              <a:lnSpc>
                <a:spcPct val="100000"/>
              </a:lnSpc>
              <a:spcBef>
                <a:spcPts val="0"/>
              </a:spcBef>
              <a:buNone/>
            </a:pPr>
            <a:r>
              <a:rPr lang="pt-BR" sz="800" dirty="0"/>
              <a:t>a) concessão, direta ou indireta, de garantia da União; e</a:t>
            </a:r>
          </a:p>
          <a:p>
            <a:pPr marL="0" indent="0">
              <a:lnSpc>
                <a:spcPct val="100000"/>
              </a:lnSpc>
              <a:spcBef>
                <a:spcPts val="0"/>
              </a:spcBef>
              <a:buNone/>
            </a:pPr>
            <a:r>
              <a:rPr lang="pt-BR" sz="800" dirty="0"/>
              <a:t>b) contratação de operação de crédito junto às instituições financeiras federais.</a:t>
            </a:r>
          </a:p>
          <a:p>
            <a:pPr marL="0" indent="0">
              <a:lnSpc>
                <a:spcPct val="100000"/>
              </a:lnSpc>
              <a:spcBef>
                <a:spcPts val="0"/>
              </a:spcBef>
              <a:buNone/>
            </a:pPr>
            <a:r>
              <a:rPr lang="pt-BR" sz="800" dirty="0"/>
              <a:t>§ 1o Observado o disposto no inciso X do art. 167 da Constituição, a vedação constante da alínea "a" do inciso II não se aplica a operações que visem à redução das despesas com pessoal.</a:t>
            </a:r>
          </a:p>
          <a:p>
            <a:pPr marL="0" indent="0">
              <a:lnSpc>
                <a:spcPct val="100000"/>
              </a:lnSpc>
              <a:spcBef>
                <a:spcPts val="0"/>
              </a:spcBef>
              <a:buNone/>
            </a:pPr>
            <a:r>
              <a:rPr lang="pt-BR" sz="800" dirty="0"/>
              <a:t>§ 2o Para os efeitos deste artigo, fica o Ministério da Fazenda responsável por atestar, anualmente, o cumprimento do cronograma de ajuste mencionado no artigo anterior, podendo, para tanto, requerer informações dos órgãos e das entidades da União, dos Estados, do Distrito Federal e dos Municípios.</a:t>
            </a:r>
          </a:p>
          <a:p>
            <a:pPr marL="0" indent="0">
              <a:lnSpc>
                <a:spcPct val="100000"/>
              </a:lnSpc>
              <a:spcBef>
                <a:spcPts val="0"/>
              </a:spcBef>
              <a:buNone/>
            </a:pPr>
            <a:r>
              <a:rPr lang="pt-BR" sz="800" dirty="0"/>
              <a:t>Art. 6o Para atender aos limites do art. 1o, a União, os Estados, o Distrito Federal e os Municípios adotarão as seguintes providências:</a:t>
            </a:r>
          </a:p>
          <a:p>
            <a:pPr marL="0" indent="0">
              <a:lnSpc>
                <a:spcPct val="100000"/>
              </a:lnSpc>
              <a:spcBef>
                <a:spcPts val="0"/>
              </a:spcBef>
              <a:buNone/>
            </a:pPr>
            <a:r>
              <a:rPr lang="pt-BR" sz="800" dirty="0"/>
              <a:t>I - redução em pelo menos vinte por cento das despesas com cargos em comissão e funções de confiança;</a:t>
            </a:r>
          </a:p>
          <a:p>
            <a:pPr marL="0" indent="0">
              <a:lnSpc>
                <a:spcPct val="100000"/>
              </a:lnSpc>
              <a:spcBef>
                <a:spcPts val="0"/>
              </a:spcBef>
              <a:buNone/>
            </a:pPr>
            <a:r>
              <a:rPr lang="pt-BR" sz="800" dirty="0"/>
              <a:t>II - exoneração dos servidores não estáveis;</a:t>
            </a:r>
          </a:p>
          <a:p>
            <a:pPr marL="0" indent="0">
              <a:lnSpc>
                <a:spcPct val="100000"/>
              </a:lnSpc>
              <a:spcBef>
                <a:spcPts val="0"/>
              </a:spcBef>
              <a:buNone/>
            </a:pPr>
            <a:r>
              <a:rPr lang="pt-BR" sz="800" dirty="0"/>
              <a:t>III - exoneração dos servidores estáveis.</a:t>
            </a:r>
          </a:p>
          <a:p>
            <a:pPr marL="0" indent="0">
              <a:lnSpc>
                <a:spcPct val="100000"/>
              </a:lnSpc>
              <a:spcBef>
                <a:spcPts val="0"/>
              </a:spcBef>
              <a:buNone/>
            </a:pPr>
            <a:r>
              <a:rPr lang="pt-BR" sz="800" dirty="0"/>
              <a:t>§ 1o A providência prevista em cada inciso do caput somente será adotada se a do inciso anterior não for suficiente para alcançar o limite previsto.</a:t>
            </a:r>
          </a:p>
          <a:p>
            <a:pPr marL="0" indent="0">
              <a:lnSpc>
                <a:spcPct val="100000"/>
              </a:lnSpc>
              <a:spcBef>
                <a:spcPts val="0"/>
              </a:spcBef>
              <a:buNone/>
            </a:pPr>
            <a:r>
              <a:rPr lang="pt-BR" sz="800" dirty="0"/>
              <a:t>§ 2o Poderá ser adotada a redução da jornada de trabalho, com adequação proporcional dos vencimentos à jornada reduzida, como medida independente ou conjunta com as referidas neste artigo para atingir o objetivo previsto no art. 1o.</a:t>
            </a:r>
          </a:p>
          <a:p>
            <a:pPr marL="0" indent="0">
              <a:lnSpc>
                <a:spcPct val="100000"/>
              </a:lnSpc>
              <a:spcBef>
                <a:spcPts val="0"/>
              </a:spcBef>
              <a:buNone/>
            </a:pPr>
            <a:r>
              <a:rPr lang="pt-BR" sz="800" dirty="0"/>
              <a:t>Art. 7o A União, os Estados, o Distrito Federal e os Municípios publicarão, em órgão oficial de divulgação, até trinta dias após o encerramento de cada mês, demonstrativo de execução orçamentária, do mês e do acumulado nos últimos doze meses, explicitando, de forma individualizada, os valores de cada item considerado para efeito do cálculo das receitas correntes líquidas e das despesas totais com pessoal.</a:t>
            </a:r>
          </a:p>
          <a:p>
            <a:pPr marL="0" indent="0">
              <a:lnSpc>
                <a:spcPct val="100000"/>
              </a:lnSpc>
              <a:spcBef>
                <a:spcPts val="0"/>
              </a:spcBef>
              <a:buNone/>
            </a:pPr>
            <a:r>
              <a:rPr lang="pt-BR" sz="800" dirty="0"/>
              <a:t>Art. 8o Fica o órgão de controle externo da União, dos Estados, do Distrito Federal e dos Municípios responsável, na respectiva área de competência, por verificar mensalmente e em relação ao período dos últimos doze meses, o cumprimento desta Lei Complementar, encaminhando o resultado ao Ministério da Fazenda.</a:t>
            </a:r>
          </a:p>
          <a:p>
            <a:pPr marL="0" indent="0">
              <a:lnSpc>
                <a:spcPct val="100000"/>
              </a:lnSpc>
              <a:spcBef>
                <a:spcPts val="0"/>
              </a:spcBef>
              <a:buNone/>
            </a:pPr>
            <a:r>
              <a:rPr lang="pt-BR" sz="800" dirty="0"/>
              <a:t>Parágrafo único. No caso de Município que não tenha órgão de controle externo, a responsabilidade pela verificação anual é do Tribunal de Contas do Estado.</a:t>
            </a:r>
          </a:p>
          <a:p>
            <a:pPr marL="0" indent="0">
              <a:lnSpc>
                <a:spcPct val="100000"/>
              </a:lnSpc>
              <a:spcBef>
                <a:spcPts val="0"/>
              </a:spcBef>
              <a:buNone/>
            </a:pPr>
            <a:r>
              <a:rPr lang="pt-BR" sz="800" dirty="0"/>
              <a:t>Art. 9o Ficam os Poderes Executivo, Legislativo e Judiciário solidários no cumprimento dos limites estabelecidos no art. 1o, sujeitando-se às eventuais reduções de despesas totais com pessoal.</a:t>
            </a:r>
          </a:p>
          <a:p>
            <a:pPr marL="0" indent="0">
              <a:lnSpc>
                <a:spcPct val="100000"/>
              </a:lnSpc>
              <a:spcBef>
                <a:spcPts val="0"/>
              </a:spcBef>
              <a:buNone/>
            </a:pPr>
            <a:r>
              <a:rPr lang="pt-BR" sz="800" dirty="0"/>
              <a:t>Art. 10. Esta Lei Complementar entra em vigor na data de sua publicação.</a:t>
            </a:r>
          </a:p>
          <a:p>
            <a:pPr marL="0" indent="0">
              <a:lnSpc>
                <a:spcPct val="100000"/>
              </a:lnSpc>
              <a:spcBef>
                <a:spcPts val="0"/>
              </a:spcBef>
              <a:buNone/>
            </a:pPr>
            <a:r>
              <a:rPr lang="pt-BR" sz="800" dirty="0"/>
              <a:t>Art. 11. Fica revogada a Lei Complementar no 82, de 27 de março de 1995.</a:t>
            </a:r>
          </a:p>
          <a:p>
            <a:pPr marL="0" indent="0">
              <a:lnSpc>
                <a:spcPct val="100000"/>
              </a:lnSpc>
              <a:spcBef>
                <a:spcPts val="0"/>
              </a:spcBef>
              <a:buNone/>
            </a:pPr>
            <a:endParaRPr lang="pt-BR" sz="800" dirty="0"/>
          </a:p>
          <a:p>
            <a:pPr marL="0" indent="0">
              <a:lnSpc>
                <a:spcPct val="100000"/>
              </a:lnSpc>
              <a:spcBef>
                <a:spcPts val="0"/>
              </a:spcBef>
              <a:buNone/>
            </a:pPr>
            <a:r>
              <a:rPr lang="pt-BR" sz="800" dirty="0"/>
              <a:t>Brasília, 31 de maio de 1999; 178o da Independência e 111o da República.</a:t>
            </a:r>
          </a:p>
        </p:txBody>
      </p:sp>
    </p:spTree>
    <p:extLst>
      <p:ext uri="{BB962C8B-B14F-4D97-AF65-F5344CB8AC3E}">
        <p14:creationId xmlns:p14="http://schemas.microsoft.com/office/powerpoint/2010/main" val="180442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9B0410-B361-4DC2-B98F-A0CBFBFB7CEB}"/>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EFEAF6F7-FB2F-4104-B50B-B8526E4FCDBC}"/>
              </a:ext>
            </a:extLst>
          </p:cNvPr>
          <p:cNvSpPr>
            <a:spLocks noGrp="1"/>
          </p:cNvSpPr>
          <p:nvPr>
            <p:ph idx="1"/>
          </p:nvPr>
        </p:nvSpPr>
        <p:spPr/>
        <p:txBody>
          <a:bodyPr>
            <a:normAutofit fontScale="62500" lnSpcReduction="20000"/>
          </a:bodyPr>
          <a:lstStyle/>
          <a:p>
            <a:pPr marL="0" indent="0" algn="ctr">
              <a:buNone/>
            </a:pPr>
            <a:r>
              <a:rPr lang="pt-BR" dirty="0"/>
              <a:t>A LRF editada em 2000 com 75 artigos</a:t>
            </a:r>
          </a:p>
          <a:p>
            <a:pPr marL="0" indent="0">
              <a:buNone/>
            </a:pPr>
            <a:r>
              <a:rPr lang="pt-BR" dirty="0"/>
              <a:t>Cap. 1 – disposições preliminares (1 – 2)</a:t>
            </a:r>
          </a:p>
          <a:p>
            <a:pPr marL="0" indent="0">
              <a:buNone/>
            </a:pPr>
            <a:r>
              <a:rPr lang="pt-BR" dirty="0"/>
              <a:t>Cap. 2 – planejamento (3 – 10)</a:t>
            </a:r>
          </a:p>
          <a:p>
            <a:pPr marL="0" indent="0">
              <a:buNone/>
            </a:pPr>
            <a:r>
              <a:rPr lang="pt-BR" dirty="0"/>
              <a:t>Cap. 3 – receita pública (11 – 14)</a:t>
            </a:r>
          </a:p>
          <a:p>
            <a:pPr marL="0" indent="0">
              <a:buNone/>
            </a:pPr>
            <a:r>
              <a:rPr lang="pt-BR" dirty="0"/>
              <a:t>Cap. 4 – despesa pública (15 – 24)</a:t>
            </a:r>
          </a:p>
          <a:p>
            <a:pPr marL="0" indent="0">
              <a:buNone/>
            </a:pPr>
            <a:r>
              <a:rPr lang="pt-BR" dirty="0"/>
              <a:t>Cap. 5 – transferências voluntárias (25 – 25) </a:t>
            </a:r>
          </a:p>
          <a:p>
            <a:pPr marL="0" indent="0">
              <a:buNone/>
            </a:pPr>
            <a:r>
              <a:rPr lang="pt-BR" dirty="0"/>
              <a:t>Cap. 6 – destinação de recursos públicos para o setor privado (26 – 28)</a:t>
            </a:r>
          </a:p>
          <a:p>
            <a:pPr marL="0" indent="0">
              <a:buNone/>
            </a:pPr>
            <a:r>
              <a:rPr lang="pt-BR" dirty="0"/>
              <a:t>Cap. 7 – dívida e endividamento (29 – 42)</a:t>
            </a:r>
          </a:p>
          <a:p>
            <a:pPr marL="0" indent="0">
              <a:buNone/>
            </a:pPr>
            <a:r>
              <a:rPr lang="pt-BR" dirty="0"/>
              <a:t>Cap. 8 – gestão patrimonial (43 – 47)</a:t>
            </a:r>
          </a:p>
          <a:p>
            <a:pPr marL="0" indent="0">
              <a:buNone/>
            </a:pPr>
            <a:r>
              <a:rPr lang="pt-BR" dirty="0"/>
              <a:t>Cap. 9 – transparência da gestão fiscal (48 – 59)</a:t>
            </a:r>
          </a:p>
          <a:p>
            <a:pPr marL="0" indent="0">
              <a:buNone/>
            </a:pPr>
            <a:r>
              <a:rPr lang="pt-BR" dirty="0"/>
              <a:t>Cap. 10 – disposições finais e transitórias (60 – 75)</a:t>
            </a:r>
          </a:p>
        </p:txBody>
      </p:sp>
    </p:spTree>
    <p:extLst>
      <p:ext uri="{BB962C8B-B14F-4D97-AF65-F5344CB8AC3E}">
        <p14:creationId xmlns:p14="http://schemas.microsoft.com/office/powerpoint/2010/main" val="3619967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23D596-81BF-4E82-81C6-A13BEAFEB6A2}"/>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B4343237-C405-4E3E-AD73-53013E4719F4}"/>
              </a:ext>
            </a:extLst>
          </p:cNvPr>
          <p:cNvSpPr>
            <a:spLocks noGrp="1"/>
          </p:cNvSpPr>
          <p:nvPr>
            <p:ph idx="1"/>
          </p:nvPr>
        </p:nvSpPr>
        <p:spPr/>
        <p:txBody>
          <a:bodyPr/>
          <a:lstStyle/>
          <a:p>
            <a:endParaRPr lang="pt-BR"/>
          </a:p>
        </p:txBody>
      </p:sp>
      <p:pic>
        <p:nvPicPr>
          <p:cNvPr id="4" name="Imagem 3">
            <a:extLst>
              <a:ext uri="{FF2B5EF4-FFF2-40B4-BE49-F238E27FC236}">
                <a16:creationId xmlns:a16="http://schemas.microsoft.com/office/drawing/2014/main" id="{CC4CFF81-DD8F-40F6-A902-2FA0BCCCD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172" y="1983455"/>
            <a:ext cx="9144000" cy="3849033"/>
          </a:xfrm>
          <a:prstGeom prst="rect">
            <a:avLst/>
          </a:prstGeom>
        </p:spPr>
      </p:pic>
      <p:sp>
        <p:nvSpPr>
          <p:cNvPr id="5" name="Elipse 4">
            <a:extLst>
              <a:ext uri="{FF2B5EF4-FFF2-40B4-BE49-F238E27FC236}">
                <a16:creationId xmlns:a16="http://schemas.microsoft.com/office/drawing/2014/main" id="{4A60704B-72D7-43CE-BED9-91B5FE2E049D}"/>
              </a:ext>
            </a:extLst>
          </p:cNvPr>
          <p:cNvSpPr/>
          <p:nvPr/>
        </p:nvSpPr>
        <p:spPr>
          <a:xfrm>
            <a:off x="1225668" y="2179780"/>
            <a:ext cx="1113384"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err="1"/>
              <a:t>Dispos</a:t>
            </a:r>
            <a:r>
              <a:rPr lang="pt-BR" sz="1200" dirty="0"/>
              <a:t>. </a:t>
            </a:r>
            <a:r>
              <a:rPr lang="pt-BR" sz="1200" dirty="0" err="1"/>
              <a:t>Prelim</a:t>
            </a:r>
            <a:r>
              <a:rPr lang="pt-BR" sz="1200" dirty="0"/>
              <a:t>.</a:t>
            </a:r>
          </a:p>
        </p:txBody>
      </p:sp>
      <p:sp>
        <p:nvSpPr>
          <p:cNvPr id="6" name="Elipse 5">
            <a:extLst>
              <a:ext uri="{FF2B5EF4-FFF2-40B4-BE49-F238E27FC236}">
                <a16:creationId xmlns:a16="http://schemas.microsoft.com/office/drawing/2014/main" id="{84560E3F-ECAC-43E5-89F5-838ED83700BC}"/>
              </a:ext>
            </a:extLst>
          </p:cNvPr>
          <p:cNvSpPr/>
          <p:nvPr/>
        </p:nvSpPr>
        <p:spPr>
          <a:xfrm>
            <a:off x="3025868" y="2445955"/>
            <a:ext cx="1512168"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Planejamento</a:t>
            </a:r>
          </a:p>
        </p:txBody>
      </p:sp>
      <p:sp>
        <p:nvSpPr>
          <p:cNvPr id="7" name="Elipse 6">
            <a:extLst>
              <a:ext uri="{FF2B5EF4-FFF2-40B4-BE49-F238E27FC236}">
                <a16:creationId xmlns:a16="http://schemas.microsoft.com/office/drawing/2014/main" id="{84077530-0FEC-4C4A-B8BF-BD8D34E204EE}"/>
              </a:ext>
            </a:extLst>
          </p:cNvPr>
          <p:cNvSpPr/>
          <p:nvPr/>
        </p:nvSpPr>
        <p:spPr>
          <a:xfrm>
            <a:off x="5258116" y="2251788"/>
            <a:ext cx="1112400"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Receita</a:t>
            </a:r>
          </a:p>
        </p:txBody>
      </p:sp>
      <p:sp>
        <p:nvSpPr>
          <p:cNvPr id="8" name="Elipse 7">
            <a:extLst>
              <a:ext uri="{FF2B5EF4-FFF2-40B4-BE49-F238E27FC236}">
                <a16:creationId xmlns:a16="http://schemas.microsoft.com/office/drawing/2014/main" id="{B3835487-35E0-435E-BD2B-D3FE8E0CCD63}"/>
              </a:ext>
            </a:extLst>
          </p:cNvPr>
          <p:cNvSpPr/>
          <p:nvPr/>
        </p:nvSpPr>
        <p:spPr>
          <a:xfrm>
            <a:off x="8288911" y="2409718"/>
            <a:ext cx="1112400"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Despesa</a:t>
            </a:r>
          </a:p>
        </p:txBody>
      </p:sp>
      <p:sp>
        <p:nvSpPr>
          <p:cNvPr id="9" name="Elipse 8">
            <a:extLst>
              <a:ext uri="{FF2B5EF4-FFF2-40B4-BE49-F238E27FC236}">
                <a16:creationId xmlns:a16="http://schemas.microsoft.com/office/drawing/2014/main" id="{39186148-5BDC-4E91-B47A-9B1F2D114B72}"/>
              </a:ext>
            </a:extLst>
          </p:cNvPr>
          <p:cNvSpPr/>
          <p:nvPr/>
        </p:nvSpPr>
        <p:spPr>
          <a:xfrm>
            <a:off x="2017756" y="3300521"/>
            <a:ext cx="1112400"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Trans. </a:t>
            </a:r>
            <a:r>
              <a:rPr lang="pt-BR" sz="1200" dirty="0" err="1"/>
              <a:t>Volunt</a:t>
            </a:r>
            <a:r>
              <a:rPr lang="pt-BR" sz="1200" dirty="0"/>
              <a:t>.</a:t>
            </a:r>
          </a:p>
        </p:txBody>
      </p:sp>
      <p:sp>
        <p:nvSpPr>
          <p:cNvPr id="10" name="Elipse 9">
            <a:extLst>
              <a:ext uri="{FF2B5EF4-FFF2-40B4-BE49-F238E27FC236}">
                <a16:creationId xmlns:a16="http://schemas.microsoft.com/office/drawing/2014/main" id="{FA7F7010-D62B-49C3-9C35-0C903087B3FE}"/>
              </a:ext>
            </a:extLst>
          </p:cNvPr>
          <p:cNvSpPr/>
          <p:nvPr/>
        </p:nvSpPr>
        <p:spPr>
          <a:xfrm>
            <a:off x="2161772" y="3967486"/>
            <a:ext cx="1112400"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err="1"/>
              <a:t>Dest</a:t>
            </a:r>
            <a:r>
              <a:rPr lang="pt-BR" sz="1200" dirty="0"/>
              <a:t>. Rec. Pub.</a:t>
            </a:r>
          </a:p>
        </p:txBody>
      </p:sp>
      <p:sp>
        <p:nvSpPr>
          <p:cNvPr id="11" name="Elipse 10">
            <a:extLst>
              <a:ext uri="{FF2B5EF4-FFF2-40B4-BE49-F238E27FC236}">
                <a16:creationId xmlns:a16="http://schemas.microsoft.com/office/drawing/2014/main" id="{58C73120-7784-4A21-9E78-6B175D177AC9}"/>
              </a:ext>
            </a:extLst>
          </p:cNvPr>
          <p:cNvSpPr/>
          <p:nvPr/>
        </p:nvSpPr>
        <p:spPr>
          <a:xfrm>
            <a:off x="5553318" y="3674507"/>
            <a:ext cx="1649014"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Dívida Pública</a:t>
            </a:r>
          </a:p>
        </p:txBody>
      </p:sp>
      <p:sp>
        <p:nvSpPr>
          <p:cNvPr id="12" name="Elipse 11">
            <a:extLst>
              <a:ext uri="{FF2B5EF4-FFF2-40B4-BE49-F238E27FC236}">
                <a16:creationId xmlns:a16="http://schemas.microsoft.com/office/drawing/2014/main" id="{FA52B0B2-5F2F-409B-A062-7E21FC08C743}"/>
              </a:ext>
            </a:extLst>
          </p:cNvPr>
          <p:cNvSpPr/>
          <p:nvPr/>
        </p:nvSpPr>
        <p:spPr>
          <a:xfrm>
            <a:off x="8714500" y="3816265"/>
            <a:ext cx="1296144"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Gestão Patrimonial</a:t>
            </a:r>
          </a:p>
        </p:txBody>
      </p:sp>
      <p:sp>
        <p:nvSpPr>
          <p:cNvPr id="13" name="Elipse 12">
            <a:extLst>
              <a:ext uri="{FF2B5EF4-FFF2-40B4-BE49-F238E27FC236}">
                <a16:creationId xmlns:a16="http://schemas.microsoft.com/office/drawing/2014/main" id="{05088CAD-D55A-4558-84AB-6AAA295D8B38}"/>
              </a:ext>
            </a:extLst>
          </p:cNvPr>
          <p:cNvSpPr/>
          <p:nvPr/>
        </p:nvSpPr>
        <p:spPr>
          <a:xfrm>
            <a:off x="3241892" y="4937915"/>
            <a:ext cx="1584176"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Transparência</a:t>
            </a:r>
          </a:p>
        </p:txBody>
      </p:sp>
      <p:sp>
        <p:nvSpPr>
          <p:cNvPr id="14" name="Elipse 13">
            <a:extLst>
              <a:ext uri="{FF2B5EF4-FFF2-40B4-BE49-F238E27FC236}">
                <a16:creationId xmlns:a16="http://schemas.microsoft.com/office/drawing/2014/main" id="{7B3B3A25-B830-4EC0-8C86-C5F31FFD8AB4}"/>
              </a:ext>
            </a:extLst>
          </p:cNvPr>
          <p:cNvSpPr/>
          <p:nvPr/>
        </p:nvSpPr>
        <p:spPr>
          <a:xfrm>
            <a:off x="7418356" y="4947439"/>
            <a:ext cx="1328424" cy="45174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dirty="0"/>
              <a:t>Disposições Finais</a:t>
            </a:r>
          </a:p>
        </p:txBody>
      </p:sp>
      <mc:AlternateContent xmlns:mc="http://schemas.openxmlformats.org/markup-compatibility/2006" xmlns:p14="http://schemas.microsoft.com/office/powerpoint/2010/main">
        <mc:Choice Requires="p14">
          <p:contentPart p14:bwMode="auto" r:id="rId3">
            <p14:nvContentPartPr>
              <p14:cNvPr id="15" name="Tinta 14">
                <a:extLst>
                  <a:ext uri="{FF2B5EF4-FFF2-40B4-BE49-F238E27FC236}">
                    <a16:creationId xmlns:a16="http://schemas.microsoft.com/office/drawing/2014/main" id="{68CFC01A-2741-4E34-906B-731C5369BFF4}"/>
                  </a:ext>
                </a:extLst>
              </p14:cNvPr>
              <p14:cNvContentPartPr/>
              <p14:nvPr/>
            </p14:nvContentPartPr>
            <p14:xfrm>
              <a:off x="3095172" y="3034251"/>
              <a:ext cx="6512400" cy="1641240"/>
            </p14:xfrm>
          </p:contentPart>
        </mc:Choice>
        <mc:Fallback xmlns="">
          <p:pic>
            <p:nvPicPr>
              <p:cNvPr id="15" name="Tinta 14">
                <a:extLst>
                  <a:ext uri="{FF2B5EF4-FFF2-40B4-BE49-F238E27FC236}">
                    <a16:creationId xmlns:a16="http://schemas.microsoft.com/office/drawing/2014/main" id="{68CFC01A-2741-4E34-906B-731C5369BFF4}"/>
                  </a:ext>
                </a:extLst>
              </p:cNvPr>
              <p:cNvPicPr/>
              <p:nvPr/>
            </p:nvPicPr>
            <p:blipFill>
              <a:blip r:embed="rId4"/>
              <a:stretch>
                <a:fillRect/>
              </a:stretch>
            </p:blipFill>
            <p:spPr>
              <a:xfrm>
                <a:off x="3085812" y="3024891"/>
                <a:ext cx="6531120" cy="1659960"/>
              </a:xfrm>
              <a:prstGeom prst="rect">
                <a:avLst/>
              </a:prstGeom>
            </p:spPr>
          </p:pic>
        </mc:Fallback>
      </mc:AlternateContent>
    </p:spTree>
    <p:extLst>
      <p:ext uri="{BB962C8B-B14F-4D97-AF65-F5344CB8AC3E}">
        <p14:creationId xmlns:p14="http://schemas.microsoft.com/office/powerpoint/2010/main" val="41556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04A248-1059-464C-82F1-42664917DD55}"/>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028756D6-4627-4822-824B-9D6DB8D7BC5F}"/>
              </a:ext>
            </a:extLst>
          </p:cNvPr>
          <p:cNvSpPr>
            <a:spLocks noGrp="1"/>
          </p:cNvSpPr>
          <p:nvPr>
            <p:ph idx="1"/>
          </p:nvPr>
        </p:nvSpPr>
        <p:spPr/>
        <p:txBody>
          <a:bodyPr/>
          <a:lstStyle/>
          <a:p>
            <a:endParaRPr lang="pt-BR"/>
          </a:p>
        </p:txBody>
      </p:sp>
      <p:graphicFrame>
        <p:nvGraphicFramePr>
          <p:cNvPr id="4" name="Espaço Reservado para Conteúdo 3">
            <a:extLst>
              <a:ext uri="{FF2B5EF4-FFF2-40B4-BE49-F238E27FC236}">
                <a16:creationId xmlns:a16="http://schemas.microsoft.com/office/drawing/2014/main" id="{F6FF1C05-DCF2-4A2E-BA20-107137F5A3BD}"/>
              </a:ext>
            </a:extLst>
          </p:cNvPr>
          <p:cNvGraphicFramePr>
            <a:graphicFrameLocks/>
          </p:cNvGraphicFramePr>
          <p:nvPr>
            <p:extLst>
              <p:ext uri="{D42A27DB-BD31-4B8C-83A1-F6EECF244321}">
                <p14:modId xmlns:p14="http://schemas.microsoft.com/office/powerpoint/2010/main" val="2338730614"/>
              </p:ext>
            </p:extLst>
          </p:nvPr>
        </p:nvGraphicFramePr>
        <p:xfrm>
          <a:off x="518455" y="1350262"/>
          <a:ext cx="10615324" cy="5310470"/>
        </p:xfrm>
        <a:graphic>
          <a:graphicData uri="http://schemas.openxmlformats.org/drawingml/2006/table">
            <a:tbl>
              <a:tblPr firstRow="1" bandRow="1">
                <a:tableStyleId>{5C22544A-7EE6-4342-B048-85BDC9FD1C3A}</a:tableStyleId>
              </a:tblPr>
              <a:tblGrid>
                <a:gridCol w="1789793">
                  <a:extLst>
                    <a:ext uri="{9D8B030D-6E8A-4147-A177-3AD203B41FA5}">
                      <a16:colId xmlns:a16="http://schemas.microsoft.com/office/drawing/2014/main" val="342051708"/>
                    </a:ext>
                  </a:extLst>
                </a:gridCol>
                <a:gridCol w="4165898">
                  <a:extLst>
                    <a:ext uri="{9D8B030D-6E8A-4147-A177-3AD203B41FA5}">
                      <a16:colId xmlns:a16="http://schemas.microsoft.com/office/drawing/2014/main" val="2506048505"/>
                    </a:ext>
                  </a:extLst>
                </a:gridCol>
                <a:gridCol w="1481208">
                  <a:extLst>
                    <a:ext uri="{9D8B030D-6E8A-4147-A177-3AD203B41FA5}">
                      <a16:colId xmlns:a16="http://schemas.microsoft.com/office/drawing/2014/main" val="1732290009"/>
                    </a:ext>
                  </a:extLst>
                </a:gridCol>
                <a:gridCol w="1697217">
                  <a:extLst>
                    <a:ext uri="{9D8B030D-6E8A-4147-A177-3AD203B41FA5}">
                      <a16:colId xmlns:a16="http://schemas.microsoft.com/office/drawing/2014/main" val="4065797689"/>
                    </a:ext>
                  </a:extLst>
                </a:gridCol>
                <a:gridCol w="1481208">
                  <a:extLst>
                    <a:ext uri="{9D8B030D-6E8A-4147-A177-3AD203B41FA5}">
                      <a16:colId xmlns:a16="http://schemas.microsoft.com/office/drawing/2014/main" val="1485666069"/>
                    </a:ext>
                  </a:extLst>
                </a:gridCol>
              </a:tblGrid>
              <a:tr h="482770">
                <a:tc>
                  <a:txBody>
                    <a:bodyPr/>
                    <a:lstStyle/>
                    <a:p>
                      <a:pPr algn="ctr" fontAlgn="b"/>
                      <a:r>
                        <a:rPr lang="pt-BR" sz="2400" u="none" strike="noStrike" dirty="0">
                          <a:effectLst/>
                        </a:rPr>
                        <a:t>Esfera</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effectLst/>
                        </a:rPr>
                        <a:t>Poder/Órgão</a:t>
                      </a:r>
                      <a:endParaRPr lang="pt-BR" sz="24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a:effectLst/>
                        </a:rPr>
                        <a:t>Máximo</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a:effectLst/>
                        </a:rPr>
                        <a:t>Prudencial</a:t>
                      </a:r>
                      <a:endParaRPr lang="pt-BR" sz="24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2400" u="none" strike="noStrike">
                          <a:effectLst/>
                        </a:rPr>
                        <a:t>Alerta</a:t>
                      </a:r>
                      <a:endParaRPr lang="pt-BR" sz="24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93435546"/>
                  </a:ext>
                </a:extLst>
              </a:tr>
              <a:tr h="482770">
                <a:tc rowSpan="4">
                  <a:txBody>
                    <a:bodyPr/>
                    <a:lstStyle/>
                    <a:p>
                      <a:pPr algn="ctr" fontAlgn="b"/>
                      <a:r>
                        <a:rPr lang="pt-BR" sz="2400" u="none" strike="noStrike" dirty="0">
                          <a:solidFill>
                            <a:schemeClr val="accent1">
                              <a:lumMod val="50000"/>
                            </a:schemeClr>
                          </a:solidFill>
                          <a:effectLst/>
                        </a:rPr>
                        <a:t>FEDERAL</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b"/>
                      <a:r>
                        <a:rPr lang="pt-BR" sz="2400" u="none" strike="noStrike" dirty="0">
                          <a:solidFill>
                            <a:schemeClr val="accent1">
                              <a:lumMod val="50000"/>
                            </a:schemeClr>
                          </a:solidFill>
                          <a:effectLst/>
                        </a:rPr>
                        <a:t>Legislativo, incluindo o TCU</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2,50%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2,38%</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2,25%</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14883565"/>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Judiciário</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6,00%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5,70%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5,40%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186617863"/>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Executivo</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40,90%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38,86%</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36,81%</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29205788"/>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MPU</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0,60%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0,57%</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0,54%</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887576"/>
                  </a:ext>
                </a:extLst>
              </a:tr>
              <a:tr h="482770">
                <a:tc rowSpan="4">
                  <a:txBody>
                    <a:bodyPr/>
                    <a:lstStyle/>
                    <a:p>
                      <a:pPr algn="ctr" fontAlgn="b"/>
                      <a:r>
                        <a:rPr lang="pt-BR" sz="2400" u="none" strike="noStrike" dirty="0">
                          <a:solidFill>
                            <a:schemeClr val="accent1">
                              <a:lumMod val="50000"/>
                            </a:schemeClr>
                          </a:solidFill>
                          <a:effectLst/>
                        </a:rPr>
                        <a:t>ESTADUAL</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b"/>
                      <a:r>
                        <a:rPr lang="pt-BR" sz="2400" u="none" strike="noStrike" dirty="0">
                          <a:solidFill>
                            <a:schemeClr val="accent1">
                              <a:lumMod val="50000"/>
                            </a:schemeClr>
                          </a:solidFill>
                          <a:effectLst/>
                        </a:rPr>
                        <a:t>Legislativo, incluindo o TCE</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3,00%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2,85%</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2,70%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20065434"/>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Judiciário</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6,00%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5,70%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5,40%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81548242"/>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Executivo</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49,00%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46,55%</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44,10%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29002896"/>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MPE</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2,00%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1,90%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1,80%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941701394"/>
                  </a:ext>
                </a:extLst>
              </a:tr>
              <a:tr h="482770">
                <a:tc rowSpan="2">
                  <a:txBody>
                    <a:bodyPr/>
                    <a:lstStyle/>
                    <a:p>
                      <a:pPr algn="ctr" fontAlgn="b"/>
                      <a:r>
                        <a:rPr lang="pt-BR" sz="2400" u="none" strike="noStrike" dirty="0">
                          <a:solidFill>
                            <a:schemeClr val="accent1">
                              <a:lumMod val="50000"/>
                            </a:schemeClr>
                          </a:solidFill>
                          <a:effectLst/>
                        </a:rPr>
                        <a:t>MUNICIPAL</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l" fontAlgn="b"/>
                      <a:r>
                        <a:rPr lang="pt-BR" sz="2400" u="none" strike="noStrike" dirty="0">
                          <a:solidFill>
                            <a:schemeClr val="accent1">
                              <a:lumMod val="50000"/>
                            </a:schemeClr>
                          </a:solidFill>
                          <a:effectLst/>
                        </a:rPr>
                        <a:t>Legislativo, incluindo TCM</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6,00%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5,70%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5,40%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9550355"/>
                  </a:ext>
                </a:extLst>
              </a:tr>
              <a:tr h="482770">
                <a:tc vMerge="1">
                  <a:txBody>
                    <a:bodyPr/>
                    <a:lstStyle/>
                    <a:p>
                      <a:endParaRPr lang="pt-BR"/>
                    </a:p>
                  </a:txBody>
                  <a:tcPr/>
                </a:tc>
                <a:tc>
                  <a:txBody>
                    <a:bodyPr/>
                    <a:lstStyle/>
                    <a:p>
                      <a:pPr algn="l" fontAlgn="b"/>
                      <a:r>
                        <a:rPr lang="pt-BR" sz="2400" u="none" strike="noStrike" dirty="0">
                          <a:solidFill>
                            <a:schemeClr val="accent1">
                              <a:lumMod val="50000"/>
                            </a:schemeClr>
                          </a:solidFill>
                          <a:effectLst/>
                        </a:rPr>
                        <a:t>Executivo</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a:solidFill>
                            <a:schemeClr val="accent1">
                              <a:lumMod val="50000"/>
                            </a:schemeClr>
                          </a:solidFill>
                          <a:effectLst/>
                        </a:rPr>
                        <a:t>54,00%</a:t>
                      </a:r>
                      <a:endParaRPr lang="pt-BR" sz="2400" b="0" i="0" u="none" strike="noStrike">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51,30%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tc>
                  <a:txBody>
                    <a:bodyPr/>
                    <a:lstStyle/>
                    <a:p>
                      <a:pPr algn="ctr" fontAlgn="b"/>
                      <a:r>
                        <a:rPr lang="pt-BR" sz="2400" u="none" strike="noStrike" dirty="0">
                          <a:solidFill>
                            <a:schemeClr val="accent1">
                              <a:lumMod val="50000"/>
                            </a:schemeClr>
                          </a:solidFill>
                          <a:effectLst/>
                        </a:rPr>
                        <a:t>48,60%</a:t>
                      </a:r>
                      <a:endParaRPr lang="pt-BR" sz="2400" b="0" i="0" u="none" strike="noStrike" dirty="0">
                        <a:solidFill>
                          <a:schemeClr val="accent1">
                            <a:lumMod val="50000"/>
                          </a:schemeClr>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0501639"/>
                  </a:ext>
                </a:extLst>
              </a:tr>
            </a:tbl>
          </a:graphicData>
        </a:graphic>
      </p:graphicFrame>
    </p:spTree>
    <p:extLst>
      <p:ext uri="{BB962C8B-B14F-4D97-AF65-F5344CB8AC3E}">
        <p14:creationId xmlns:p14="http://schemas.microsoft.com/office/powerpoint/2010/main" val="1102961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A093B-9020-45B3-A412-AD0DB8711407}"/>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C963E018-CF46-4A65-9054-994A51378D1B}"/>
              </a:ext>
            </a:extLst>
          </p:cNvPr>
          <p:cNvSpPr>
            <a:spLocks noGrp="1"/>
          </p:cNvSpPr>
          <p:nvPr>
            <p:ph idx="1"/>
          </p:nvPr>
        </p:nvSpPr>
        <p:spPr/>
        <p:txBody>
          <a:bodyPr/>
          <a:lstStyle/>
          <a:p>
            <a:pPr marL="0" indent="0" algn="ctr">
              <a:buNone/>
            </a:pPr>
            <a:r>
              <a:rPr lang="pt-BR" sz="3200" dirty="0"/>
              <a:t>CAPÍTULO IV  - DA DESPESA PÚBLICA</a:t>
            </a:r>
          </a:p>
          <a:p>
            <a:r>
              <a:rPr lang="pt-BR" sz="3200" dirty="0"/>
              <a:t>Seção I - Da Geração da Despesa</a:t>
            </a:r>
          </a:p>
          <a:p>
            <a:pPr lvl="1"/>
            <a:r>
              <a:rPr lang="pt-BR" sz="2800" dirty="0"/>
              <a:t>Subseção I - Da Despesa Obrigatória de Caráter Continuado</a:t>
            </a:r>
          </a:p>
          <a:p>
            <a:r>
              <a:rPr lang="pt-BR" sz="3200" dirty="0"/>
              <a:t>Seção II - Das Despesas com Pessoal</a:t>
            </a:r>
          </a:p>
          <a:p>
            <a:pPr lvl="1"/>
            <a:r>
              <a:rPr lang="pt-BR" sz="2800" dirty="0"/>
              <a:t>Subseção I - Definições e Limites</a:t>
            </a:r>
          </a:p>
          <a:p>
            <a:pPr lvl="1"/>
            <a:r>
              <a:rPr lang="pt-BR" sz="2800" dirty="0"/>
              <a:t>Subseção II - Do Controle da Despesa Total com Pessoal</a:t>
            </a:r>
          </a:p>
          <a:p>
            <a:r>
              <a:rPr lang="pt-BR" sz="3200" dirty="0"/>
              <a:t>Seção III - Das Despesas com a Seguridade Social</a:t>
            </a:r>
          </a:p>
          <a:p>
            <a:endParaRPr lang="pt-BR" dirty="0"/>
          </a:p>
        </p:txBody>
      </p:sp>
    </p:spTree>
    <p:extLst>
      <p:ext uri="{BB962C8B-B14F-4D97-AF65-F5344CB8AC3E}">
        <p14:creationId xmlns:p14="http://schemas.microsoft.com/office/powerpoint/2010/main" val="3309328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A093B-9020-45B3-A412-AD0DB8711407}"/>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C963E018-CF46-4A65-9054-994A51378D1B}"/>
              </a:ext>
            </a:extLst>
          </p:cNvPr>
          <p:cNvSpPr>
            <a:spLocks noGrp="1"/>
          </p:cNvSpPr>
          <p:nvPr>
            <p:ph idx="1"/>
          </p:nvPr>
        </p:nvSpPr>
        <p:spPr>
          <a:xfrm>
            <a:off x="457200" y="1393371"/>
            <a:ext cx="10722932" cy="5099504"/>
          </a:xfrm>
        </p:spPr>
        <p:txBody>
          <a:bodyPr>
            <a:normAutofit fontScale="85000" lnSpcReduction="10000"/>
          </a:bodyPr>
          <a:lstStyle/>
          <a:p>
            <a:pPr marL="0" indent="0">
              <a:lnSpc>
                <a:spcPct val="120000"/>
              </a:lnSpc>
              <a:spcBef>
                <a:spcPts val="0"/>
              </a:spcBef>
              <a:buNone/>
            </a:pPr>
            <a:r>
              <a:rPr lang="pt-BR" dirty="0"/>
              <a:t>Art. 21. É nulo de pleno direito:</a:t>
            </a:r>
          </a:p>
          <a:p>
            <a:pPr marL="0" indent="0">
              <a:lnSpc>
                <a:spcPct val="120000"/>
              </a:lnSpc>
              <a:spcBef>
                <a:spcPts val="0"/>
              </a:spcBef>
              <a:buNone/>
            </a:pPr>
            <a:r>
              <a:rPr lang="pt-BR" dirty="0"/>
              <a:t>I - o ato que provoque aumento da despesa com pessoal e não atenda:</a:t>
            </a:r>
          </a:p>
          <a:p>
            <a:pPr marL="395288" lvl="1" indent="0">
              <a:lnSpc>
                <a:spcPct val="120000"/>
              </a:lnSpc>
              <a:spcBef>
                <a:spcPts val="0"/>
              </a:spcBef>
              <a:buNone/>
            </a:pPr>
            <a:r>
              <a:rPr lang="pt-BR" sz="2600" dirty="0"/>
              <a:t>a) às exigências dos </a:t>
            </a:r>
            <a:r>
              <a:rPr lang="pt-BR" sz="2600" dirty="0" err="1"/>
              <a:t>arts</a:t>
            </a:r>
            <a:r>
              <a:rPr lang="pt-BR" sz="2600" dirty="0"/>
              <a:t>. 16 e 17 desta Lei Complementar e o disposto no inciso XIII do caput do art. 37 e no § 1º do art. 169 da Constituição Federal; e </a:t>
            </a:r>
          </a:p>
          <a:p>
            <a:pPr marL="395288" lvl="1" indent="0">
              <a:lnSpc>
                <a:spcPct val="120000"/>
              </a:lnSpc>
              <a:spcBef>
                <a:spcPts val="0"/>
              </a:spcBef>
              <a:buNone/>
            </a:pPr>
            <a:r>
              <a:rPr lang="pt-BR" sz="2600" dirty="0"/>
              <a:t>b) ao limite legal de comprometimento aplicado às despesas com pessoal inativo; </a:t>
            </a:r>
          </a:p>
          <a:p>
            <a:pPr marL="0" indent="0">
              <a:lnSpc>
                <a:spcPct val="120000"/>
              </a:lnSpc>
              <a:spcBef>
                <a:spcPts val="0"/>
              </a:spcBef>
              <a:buNone/>
            </a:pPr>
            <a:r>
              <a:rPr lang="pt-BR" dirty="0"/>
              <a:t>II - o ato de que resulte aumento da despesa com pessoal nos 180 (cento e oitenta) dias anteriores ao final do mandato do titular de Poder ou órgão referido no art. 20; </a:t>
            </a:r>
          </a:p>
          <a:p>
            <a:pPr marL="0" indent="0">
              <a:lnSpc>
                <a:spcPct val="120000"/>
              </a:lnSpc>
              <a:spcBef>
                <a:spcPts val="0"/>
              </a:spcBef>
              <a:buNone/>
            </a:pPr>
            <a:r>
              <a:rPr lang="pt-BR" dirty="0"/>
              <a:t>III - o ato de que resulte aumento da despesa com pessoal que preveja parcelas a serem implementadas em períodos posteriores ao final do mandato do titular de Poder ou órgão referido no art. 20; </a:t>
            </a:r>
          </a:p>
        </p:txBody>
      </p:sp>
    </p:spTree>
    <p:extLst>
      <p:ext uri="{BB962C8B-B14F-4D97-AF65-F5344CB8AC3E}">
        <p14:creationId xmlns:p14="http://schemas.microsoft.com/office/powerpoint/2010/main" val="27715308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A093B-9020-45B3-A412-AD0DB8711407}"/>
              </a:ext>
            </a:extLst>
          </p:cNvPr>
          <p:cNvSpPr>
            <a:spLocks noGrp="1"/>
          </p:cNvSpPr>
          <p:nvPr>
            <p:ph type="title"/>
          </p:nvPr>
        </p:nvSpPr>
        <p:spPr/>
        <p:txBody>
          <a:bodyPr/>
          <a:lstStyle/>
          <a:p>
            <a:r>
              <a:rPr lang="pt-BR" dirty="0"/>
              <a:t>LRF</a:t>
            </a:r>
          </a:p>
        </p:txBody>
      </p:sp>
      <p:sp>
        <p:nvSpPr>
          <p:cNvPr id="3" name="Espaço Reservado para Conteúdo 2">
            <a:extLst>
              <a:ext uri="{FF2B5EF4-FFF2-40B4-BE49-F238E27FC236}">
                <a16:creationId xmlns:a16="http://schemas.microsoft.com/office/drawing/2014/main" id="{C963E018-CF46-4A65-9054-994A51378D1B}"/>
              </a:ext>
            </a:extLst>
          </p:cNvPr>
          <p:cNvSpPr>
            <a:spLocks noGrp="1"/>
          </p:cNvSpPr>
          <p:nvPr>
            <p:ph idx="1"/>
          </p:nvPr>
        </p:nvSpPr>
        <p:spPr>
          <a:xfrm>
            <a:off x="457200" y="1393371"/>
            <a:ext cx="10722932" cy="5099504"/>
          </a:xfrm>
        </p:spPr>
        <p:txBody>
          <a:bodyPr>
            <a:normAutofit fontScale="92500" lnSpcReduction="10000"/>
          </a:bodyPr>
          <a:lstStyle/>
          <a:p>
            <a:pPr marL="0" indent="0">
              <a:lnSpc>
                <a:spcPct val="120000"/>
              </a:lnSpc>
              <a:spcBef>
                <a:spcPts val="0"/>
              </a:spcBef>
              <a:buNone/>
            </a:pPr>
            <a:r>
              <a:rPr lang="pt-BR" sz="2000" dirty="0"/>
              <a:t>Art. 21. [...]  IV - a aprovação, a edição ou a sanção, por Chefe do Poder Executivo, por Presidente e demais membros da Mesa ou órgão decisório equivalente do Poder Legislativo, por Presidente de Tribunal do Poder Judiciário e pelo Chefe do Ministério Público, da União e dos Estados, de norma legal contendo plano de alteração, reajuste e reestruturação de carreiras do setor público, ou a edição de ato, por esses agentes, para nomeação de aprovados em concurso público, quando: </a:t>
            </a:r>
          </a:p>
          <a:p>
            <a:pPr marL="395288" lvl="1" indent="0">
              <a:lnSpc>
                <a:spcPct val="120000"/>
              </a:lnSpc>
              <a:spcBef>
                <a:spcPts val="0"/>
              </a:spcBef>
              <a:buNone/>
            </a:pPr>
            <a:r>
              <a:rPr lang="pt-BR" sz="1500" dirty="0"/>
              <a:t>a) resultar em aumento da despesa com pessoal nos 180 (cento e oitenta) dias anteriores ao final do mandato do titular do Poder Executivo; ou</a:t>
            </a:r>
          </a:p>
          <a:p>
            <a:pPr marL="395288" lvl="1" indent="0">
              <a:lnSpc>
                <a:spcPct val="120000"/>
              </a:lnSpc>
              <a:spcBef>
                <a:spcPts val="0"/>
              </a:spcBef>
              <a:buNone/>
            </a:pPr>
            <a:r>
              <a:rPr lang="pt-BR" sz="1500" dirty="0"/>
              <a:t>b) resultar em aumento da despesa com pessoal que preveja parcelas a serem implementadas em períodos posteriores ao final do mandato do titular do Poder Executivo. </a:t>
            </a:r>
          </a:p>
          <a:p>
            <a:pPr marL="0" indent="0">
              <a:lnSpc>
                <a:spcPct val="120000"/>
              </a:lnSpc>
              <a:spcBef>
                <a:spcPts val="0"/>
              </a:spcBef>
              <a:buNone/>
            </a:pPr>
            <a:r>
              <a:rPr lang="pt-BR" sz="2000" dirty="0"/>
              <a:t>§ 1º As restrições de que tratam os incisos II, III e IV: </a:t>
            </a:r>
          </a:p>
          <a:p>
            <a:pPr marL="395288" lvl="1" indent="0">
              <a:lnSpc>
                <a:spcPct val="120000"/>
              </a:lnSpc>
              <a:spcBef>
                <a:spcPts val="0"/>
              </a:spcBef>
              <a:buNone/>
            </a:pPr>
            <a:r>
              <a:rPr lang="pt-BR" sz="1500" dirty="0"/>
              <a:t>I - devem ser aplicadas inclusive durante o período de recondução ou reeleição para o cargo de titular do Poder ou órgão autônomo; e</a:t>
            </a:r>
          </a:p>
          <a:p>
            <a:pPr marL="395288" lvl="1" indent="0">
              <a:lnSpc>
                <a:spcPct val="120000"/>
              </a:lnSpc>
              <a:spcBef>
                <a:spcPts val="0"/>
              </a:spcBef>
              <a:buNone/>
            </a:pPr>
            <a:r>
              <a:rPr lang="pt-BR" sz="1500" dirty="0"/>
              <a:t>II - aplicam-se somente aos titulares ocupantes de cargo eletivo dos Poderes referidos no art. 20. </a:t>
            </a:r>
          </a:p>
          <a:p>
            <a:pPr marL="0" indent="0">
              <a:lnSpc>
                <a:spcPct val="120000"/>
              </a:lnSpc>
              <a:spcBef>
                <a:spcPts val="0"/>
              </a:spcBef>
              <a:buNone/>
            </a:pPr>
            <a:r>
              <a:rPr lang="pt-BR" sz="2000" dirty="0"/>
              <a:t>§ 2º Para fins do disposto neste artigo, serão considerados atos de nomeação ou de provimento de cargo público aqueles referidos no § 1º do art. 169 da Constituição Federal ou aqueles que, de qualquer modo, acarretem a criação ou o aumento de despesa obrigatória</a:t>
            </a:r>
            <a:r>
              <a:rPr lang="pt-BR" sz="1600" dirty="0"/>
              <a:t>.</a:t>
            </a:r>
          </a:p>
        </p:txBody>
      </p:sp>
    </p:spTree>
    <p:extLst>
      <p:ext uri="{BB962C8B-B14F-4D97-AF65-F5344CB8AC3E}">
        <p14:creationId xmlns:p14="http://schemas.microsoft.com/office/powerpoint/2010/main" val="3554564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4A093B-9020-45B3-A412-AD0DB8711407}"/>
              </a:ext>
            </a:extLst>
          </p:cNvPr>
          <p:cNvSpPr>
            <a:spLocks noGrp="1"/>
          </p:cNvSpPr>
          <p:nvPr>
            <p:ph type="title"/>
          </p:nvPr>
        </p:nvSpPr>
        <p:spPr/>
        <p:txBody>
          <a:bodyPr/>
          <a:lstStyle/>
          <a:p>
            <a:r>
              <a:rPr lang="pt-BR" dirty="0"/>
              <a:t>Teto de Gastos</a:t>
            </a:r>
          </a:p>
        </p:txBody>
      </p:sp>
      <p:sp>
        <p:nvSpPr>
          <p:cNvPr id="3" name="Espaço Reservado para Conteúdo 2">
            <a:extLst>
              <a:ext uri="{FF2B5EF4-FFF2-40B4-BE49-F238E27FC236}">
                <a16:creationId xmlns:a16="http://schemas.microsoft.com/office/drawing/2014/main" id="{C963E018-CF46-4A65-9054-994A51378D1B}"/>
              </a:ext>
            </a:extLst>
          </p:cNvPr>
          <p:cNvSpPr>
            <a:spLocks noGrp="1"/>
          </p:cNvSpPr>
          <p:nvPr>
            <p:ph idx="1"/>
          </p:nvPr>
        </p:nvSpPr>
        <p:spPr>
          <a:xfrm>
            <a:off x="457200" y="1393371"/>
            <a:ext cx="10722932" cy="5099504"/>
          </a:xfrm>
        </p:spPr>
        <p:txBody>
          <a:bodyPr>
            <a:normAutofit/>
          </a:bodyPr>
          <a:lstStyle/>
          <a:p>
            <a:pPr marL="0" indent="0">
              <a:lnSpc>
                <a:spcPct val="120000"/>
              </a:lnSpc>
              <a:spcBef>
                <a:spcPts val="0"/>
              </a:spcBef>
              <a:buNone/>
            </a:pPr>
            <a:r>
              <a:rPr lang="pt-BR" sz="2000" dirty="0"/>
              <a:t>Art. 106. Fica instituído o Novo Regime Fiscal no âmbito dos Orçamentos Fiscal e da Seguridade Social da União, que vigorará por vinte exercícios financeiros, nos termos dos </a:t>
            </a:r>
            <a:r>
              <a:rPr lang="pt-BR" sz="2000" dirty="0" err="1"/>
              <a:t>arts</a:t>
            </a:r>
            <a:r>
              <a:rPr lang="pt-BR" sz="2000" dirty="0"/>
              <a:t>. 107 a 114 deste Ato das Disposições Constitucionais Transitórias.</a:t>
            </a:r>
          </a:p>
          <a:p>
            <a:pPr marL="0" indent="0">
              <a:lnSpc>
                <a:spcPct val="120000"/>
              </a:lnSpc>
              <a:spcBef>
                <a:spcPts val="0"/>
              </a:spcBef>
              <a:buNone/>
            </a:pPr>
            <a:r>
              <a:rPr lang="pt-BR" sz="2000" dirty="0"/>
              <a:t>Art. 107. Ficam estabelecidos, para cada exercício, limites individualizados para as despesas primárias:</a:t>
            </a:r>
          </a:p>
          <a:p>
            <a:pPr marL="0" indent="0">
              <a:lnSpc>
                <a:spcPct val="120000"/>
              </a:lnSpc>
              <a:spcBef>
                <a:spcPts val="0"/>
              </a:spcBef>
              <a:buNone/>
            </a:pPr>
            <a:r>
              <a:rPr lang="pt-BR" sz="2000" dirty="0"/>
              <a:t>I - do Poder Executivo;</a:t>
            </a:r>
          </a:p>
          <a:p>
            <a:pPr marL="0" indent="0">
              <a:lnSpc>
                <a:spcPct val="120000"/>
              </a:lnSpc>
              <a:spcBef>
                <a:spcPts val="0"/>
              </a:spcBef>
              <a:buNone/>
            </a:pPr>
            <a:r>
              <a:rPr lang="pt-BR" sz="2000" dirty="0"/>
              <a:t>II - do Supremo Tribunal Federal, do Superior Tribunal de Justiça, do Conselho Nacional de Justiça, da Justiça do Trabalho, da Justiça Federal, da Justiça Militar da União, da Justiça Eleitoral e da Justiça do Distrito Federal e Territórios, no âmbito do Poder Judiciário;</a:t>
            </a:r>
          </a:p>
          <a:p>
            <a:pPr marL="0" indent="0">
              <a:lnSpc>
                <a:spcPct val="120000"/>
              </a:lnSpc>
              <a:spcBef>
                <a:spcPts val="0"/>
              </a:spcBef>
              <a:buNone/>
            </a:pPr>
            <a:r>
              <a:rPr lang="pt-BR" sz="2000" dirty="0"/>
              <a:t>III - do Senado Federal, da Câmara dos Deputados e do Tribunal de Contas da União, no âmbito do Poder Legislativo;</a:t>
            </a:r>
          </a:p>
          <a:p>
            <a:pPr marL="0" indent="0">
              <a:lnSpc>
                <a:spcPct val="120000"/>
              </a:lnSpc>
              <a:spcBef>
                <a:spcPts val="0"/>
              </a:spcBef>
              <a:buNone/>
            </a:pPr>
            <a:r>
              <a:rPr lang="pt-BR" sz="2000" dirty="0"/>
              <a:t>IV - do Ministério Público da União e do Conselho Nacional do Ministério Público; e</a:t>
            </a:r>
          </a:p>
          <a:p>
            <a:pPr marL="0" indent="0">
              <a:lnSpc>
                <a:spcPct val="120000"/>
              </a:lnSpc>
              <a:spcBef>
                <a:spcPts val="0"/>
              </a:spcBef>
              <a:buNone/>
            </a:pPr>
            <a:r>
              <a:rPr lang="pt-BR" sz="2000" dirty="0"/>
              <a:t>V - da Defensoria Pública da União.</a:t>
            </a:r>
            <a:endParaRPr lang="pt-BR" sz="1600" dirty="0"/>
          </a:p>
        </p:txBody>
      </p:sp>
    </p:spTree>
    <p:extLst>
      <p:ext uri="{BB962C8B-B14F-4D97-AF65-F5344CB8AC3E}">
        <p14:creationId xmlns:p14="http://schemas.microsoft.com/office/powerpoint/2010/main" val="484496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EACD32-5D96-45F3-95A2-D4E2B307B4C0}"/>
              </a:ext>
            </a:extLst>
          </p:cNvPr>
          <p:cNvSpPr>
            <a:spLocks noGrp="1"/>
          </p:cNvSpPr>
          <p:nvPr>
            <p:ph type="title"/>
          </p:nvPr>
        </p:nvSpPr>
        <p:spPr/>
        <p:txBody>
          <a:bodyPr/>
          <a:lstStyle/>
          <a:p>
            <a:r>
              <a:rPr lang="pt-BR" dirty="0"/>
              <a:t>Taxonomia das Vantagens</a:t>
            </a:r>
          </a:p>
        </p:txBody>
      </p:sp>
      <p:graphicFrame>
        <p:nvGraphicFramePr>
          <p:cNvPr id="4" name="Tabela 4">
            <a:extLst>
              <a:ext uri="{FF2B5EF4-FFF2-40B4-BE49-F238E27FC236}">
                <a16:creationId xmlns:a16="http://schemas.microsoft.com/office/drawing/2014/main" id="{FB332F92-B457-4EB0-83D9-EAD509654E59}"/>
              </a:ext>
            </a:extLst>
          </p:cNvPr>
          <p:cNvGraphicFramePr>
            <a:graphicFrameLocks noGrp="1"/>
          </p:cNvGraphicFramePr>
          <p:nvPr>
            <p:ph idx="1"/>
            <p:extLst>
              <p:ext uri="{D42A27DB-BD31-4B8C-83A1-F6EECF244321}">
                <p14:modId xmlns:p14="http://schemas.microsoft.com/office/powerpoint/2010/main" val="1630273886"/>
              </p:ext>
            </p:extLst>
          </p:nvPr>
        </p:nvGraphicFramePr>
        <p:xfrm>
          <a:off x="457200" y="1825625"/>
          <a:ext cx="10723562" cy="3474720"/>
        </p:xfrm>
        <a:graphic>
          <a:graphicData uri="http://schemas.openxmlformats.org/drawingml/2006/table">
            <a:tbl>
              <a:tblPr firstRow="1" bandRow="1">
                <a:tableStyleId>{5C22544A-7EE6-4342-B048-85BDC9FD1C3A}</a:tableStyleId>
              </a:tblPr>
              <a:tblGrid>
                <a:gridCol w="5361781">
                  <a:extLst>
                    <a:ext uri="{9D8B030D-6E8A-4147-A177-3AD203B41FA5}">
                      <a16:colId xmlns:a16="http://schemas.microsoft.com/office/drawing/2014/main" val="4188756365"/>
                    </a:ext>
                  </a:extLst>
                </a:gridCol>
                <a:gridCol w="5361781">
                  <a:extLst>
                    <a:ext uri="{9D8B030D-6E8A-4147-A177-3AD203B41FA5}">
                      <a16:colId xmlns:a16="http://schemas.microsoft.com/office/drawing/2014/main" val="385195204"/>
                    </a:ext>
                  </a:extLst>
                </a:gridCol>
              </a:tblGrid>
              <a:tr h="370840">
                <a:tc>
                  <a:txBody>
                    <a:bodyPr/>
                    <a:lstStyle/>
                    <a:p>
                      <a:pPr algn="ctr"/>
                      <a:r>
                        <a:rPr lang="pt-BR" sz="3200" dirty="0"/>
                        <a:t>“ISSO”</a:t>
                      </a:r>
                    </a:p>
                  </a:txBody>
                  <a:tcPr/>
                </a:tc>
                <a:tc>
                  <a:txBody>
                    <a:bodyPr/>
                    <a:lstStyle/>
                    <a:p>
                      <a:pPr algn="ctr"/>
                      <a:r>
                        <a:rPr lang="pt-BR" sz="3200" dirty="0"/>
                        <a:t>“AQUILO”</a:t>
                      </a:r>
                    </a:p>
                  </a:txBody>
                  <a:tcPr/>
                </a:tc>
                <a:extLst>
                  <a:ext uri="{0D108BD9-81ED-4DB2-BD59-A6C34878D82A}">
                    <a16:rowId xmlns:a16="http://schemas.microsoft.com/office/drawing/2014/main" val="3987357929"/>
                  </a:ext>
                </a:extLst>
              </a:tr>
              <a:tr h="370840">
                <a:tc>
                  <a:txBody>
                    <a:bodyPr/>
                    <a:lstStyle/>
                    <a:p>
                      <a:r>
                        <a:rPr lang="pt-BR" sz="3200" dirty="0">
                          <a:solidFill>
                            <a:schemeClr val="accent1">
                              <a:lumMod val="50000"/>
                            </a:schemeClr>
                          </a:solidFill>
                        </a:rPr>
                        <a:t>Verbas Pessoais</a:t>
                      </a:r>
                    </a:p>
                  </a:txBody>
                  <a:tcPr/>
                </a:tc>
                <a:tc>
                  <a:txBody>
                    <a:bodyPr/>
                    <a:lstStyle/>
                    <a:p>
                      <a:r>
                        <a:rPr lang="pt-BR" sz="3200" dirty="0">
                          <a:solidFill>
                            <a:schemeClr val="accent1">
                              <a:lumMod val="50000"/>
                            </a:schemeClr>
                          </a:solidFill>
                        </a:rPr>
                        <a:t>Verbas do Cargo</a:t>
                      </a:r>
                    </a:p>
                  </a:txBody>
                  <a:tcPr/>
                </a:tc>
                <a:extLst>
                  <a:ext uri="{0D108BD9-81ED-4DB2-BD59-A6C34878D82A}">
                    <a16:rowId xmlns:a16="http://schemas.microsoft.com/office/drawing/2014/main" val="746544560"/>
                  </a:ext>
                </a:extLst>
              </a:tr>
              <a:tr h="370840">
                <a:tc>
                  <a:txBody>
                    <a:bodyPr/>
                    <a:lstStyle/>
                    <a:p>
                      <a:r>
                        <a:rPr lang="pt-BR" sz="3200" dirty="0">
                          <a:solidFill>
                            <a:schemeClr val="accent1">
                              <a:lumMod val="50000"/>
                            </a:schemeClr>
                          </a:solidFill>
                        </a:rPr>
                        <a:t>Verbas Remuneratórias</a:t>
                      </a:r>
                    </a:p>
                  </a:txBody>
                  <a:tcPr/>
                </a:tc>
                <a:tc>
                  <a:txBody>
                    <a:bodyPr/>
                    <a:lstStyle/>
                    <a:p>
                      <a:r>
                        <a:rPr lang="pt-BR" sz="3200" dirty="0">
                          <a:solidFill>
                            <a:schemeClr val="accent1">
                              <a:lumMod val="50000"/>
                            </a:schemeClr>
                          </a:solidFill>
                        </a:rPr>
                        <a:t>Verbas Indenizatórias</a:t>
                      </a:r>
                    </a:p>
                  </a:txBody>
                  <a:tcPr/>
                </a:tc>
                <a:extLst>
                  <a:ext uri="{0D108BD9-81ED-4DB2-BD59-A6C34878D82A}">
                    <a16:rowId xmlns:a16="http://schemas.microsoft.com/office/drawing/2014/main" val="4116290407"/>
                  </a:ext>
                </a:extLst>
              </a:tr>
              <a:tr h="370840">
                <a:tc>
                  <a:txBody>
                    <a:bodyPr/>
                    <a:lstStyle/>
                    <a:p>
                      <a:r>
                        <a:rPr lang="pt-BR" sz="3200" dirty="0">
                          <a:solidFill>
                            <a:schemeClr val="accent1">
                              <a:lumMod val="50000"/>
                            </a:schemeClr>
                          </a:solidFill>
                        </a:rPr>
                        <a:t>Verbas Permanentes</a:t>
                      </a:r>
                    </a:p>
                  </a:txBody>
                  <a:tcPr/>
                </a:tc>
                <a:tc>
                  <a:txBody>
                    <a:bodyPr/>
                    <a:lstStyle/>
                    <a:p>
                      <a:r>
                        <a:rPr lang="pt-BR" sz="3200" dirty="0">
                          <a:solidFill>
                            <a:schemeClr val="accent1">
                              <a:lumMod val="50000"/>
                            </a:schemeClr>
                          </a:solidFill>
                        </a:rPr>
                        <a:t>Verbas Transitórias</a:t>
                      </a:r>
                    </a:p>
                  </a:txBody>
                  <a:tcPr/>
                </a:tc>
                <a:extLst>
                  <a:ext uri="{0D108BD9-81ED-4DB2-BD59-A6C34878D82A}">
                    <a16:rowId xmlns:a16="http://schemas.microsoft.com/office/drawing/2014/main" val="2830995245"/>
                  </a:ext>
                </a:extLst>
              </a:tr>
              <a:tr h="370840">
                <a:tc>
                  <a:txBody>
                    <a:bodyPr/>
                    <a:lstStyle/>
                    <a:p>
                      <a:r>
                        <a:rPr lang="pt-BR" sz="3200" dirty="0">
                          <a:solidFill>
                            <a:schemeClr val="accent1">
                              <a:lumMod val="50000"/>
                            </a:schemeClr>
                          </a:solidFill>
                        </a:rPr>
                        <a:t>Rendimentos</a:t>
                      </a:r>
                    </a:p>
                  </a:txBody>
                  <a:tcPr/>
                </a:tc>
                <a:tc>
                  <a:txBody>
                    <a:bodyPr/>
                    <a:lstStyle/>
                    <a:p>
                      <a:r>
                        <a:rPr lang="pt-BR" sz="3200" dirty="0">
                          <a:solidFill>
                            <a:schemeClr val="accent1">
                              <a:lumMod val="50000"/>
                            </a:schemeClr>
                          </a:solidFill>
                        </a:rPr>
                        <a:t>Proventos</a:t>
                      </a:r>
                    </a:p>
                  </a:txBody>
                  <a:tcPr/>
                </a:tc>
                <a:extLst>
                  <a:ext uri="{0D108BD9-81ED-4DB2-BD59-A6C34878D82A}">
                    <a16:rowId xmlns:a16="http://schemas.microsoft.com/office/drawing/2014/main" val="2230896316"/>
                  </a:ext>
                </a:extLst>
              </a:tr>
              <a:tr h="370840">
                <a:tc>
                  <a:txBody>
                    <a:bodyPr/>
                    <a:lstStyle/>
                    <a:p>
                      <a:r>
                        <a:rPr lang="pt-BR" sz="3200" dirty="0">
                          <a:solidFill>
                            <a:schemeClr val="accent1">
                              <a:lumMod val="50000"/>
                            </a:schemeClr>
                          </a:solidFill>
                        </a:rPr>
                        <a:t>Revisão Geral Anual</a:t>
                      </a:r>
                    </a:p>
                  </a:txBody>
                  <a:tcPr/>
                </a:tc>
                <a:tc>
                  <a:txBody>
                    <a:bodyPr/>
                    <a:lstStyle/>
                    <a:p>
                      <a:r>
                        <a:rPr lang="pt-BR" sz="3200" dirty="0">
                          <a:solidFill>
                            <a:schemeClr val="accent1">
                              <a:lumMod val="50000"/>
                            </a:schemeClr>
                          </a:solidFill>
                        </a:rPr>
                        <a:t>Reajuste</a:t>
                      </a:r>
                    </a:p>
                  </a:txBody>
                  <a:tcPr/>
                </a:tc>
                <a:extLst>
                  <a:ext uri="{0D108BD9-81ED-4DB2-BD59-A6C34878D82A}">
                    <a16:rowId xmlns:a16="http://schemas.microsoft.com/office/drawing/2014/main" val="4139125955"/>
                  </a:ext>
                </a:extLst>
              </a:tr>
            </a:tbl>
          </a:graphicData>
        </a:graphic>
      </p:graphicFrame>
    </p:spTree>
    <p:extLst>
      <p:ext uri="{BB962C8B-B14F-4D97-AF65-F5344CB8AC3E}">
        <p14:creationId xmlns:p14="http://schemas.microsoft.com/office/powerpoint/2010/main" val="2164121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64686-9376-4C94-8D6B-E3C3683B9FC3}"/>
              </a:ext>
            </a:extLst>
          </p:cNvPr>
          <p:cNvSpPr>
            <a:spLocks noGrp="1"/>
          </p:cNvSpPr>
          <p:nvPr>
            <p:ph type="title"/>
          </p:nvPr>
        </p:nvSpPr>
        <p:spPr/>
        <p:txBody>
          <a:bodyPr/>
          <a:lstStyle/>
          <a:p>
            <a:r>
              <a:rPr lang="pt-BR" dirty="0"/>
              <a:t>Taxonomia das Vantagens</a:t>
            </a:r>
          </a:p>
        </p:txBody>
      </p:sp>
      <p:sp>
        <p:nvSpPr>
          <p:cNvPr id="3" name="Espaço Reservado para Conteúdo 2">
            <a:extLst>
              <a:ext uri="{FF2B5EF4-FFF2-40B4-BE49-F238E27FC236}">
                <a16:creationId xmlns:a16="http://schemas.microsoft.com/office/drawing/2014/main" id="{21F6DDB8-0251-4F8D-8B49-838F3FFB23F4}"/>
              </a:ext>
            </a:extLst>
          </p:cNvPr>
          <p:cNvSpPr>
            <a:spLocks noGrp="1"/>
          </p:cNvSpPr>
          <p:nvPr>
            <p:ph idx="1"/>
          </p:nvPr>
        </p:nvSpPr>
        <p:spPr/>
        <p:txBody>
          <a:bodyPr>
            <a:normAutofit fontScale="92500"/>
          </a:bodyPr>
          <a:lstStyle/>
          <a:p>
            <a:pPr marL="0" indent="0" algn="ctr">
              <a:buNone/>
            </a:pPr>
            <a:r>
              <a:rPr lang="pt-BR" dirty="0"/>
              <a:t>Interesses:</a:t>
            </a:r>
          </a:p>
          <a:p>
            <a:r>
              <a:rPr lang="pt-BR" b="1" u="sng" dirty="0"/>
              <a:t>Orçamentário</a:t>
            </a:r>
            <a:r>
              <a:rPr lang="pt-BR" dirty="0"/>
              <a:t> (o que contabiliza como Despesa Total de Pessoal)</a:t>
            </a:r>
          </a:p>
          <a:p>
            <a:r>
              <a:rPr lang="pt-BR" b="1" u="sng" dirty="0"/>
              <a:t>Administrativo</a:t>
            </a:r>
            <a:r>
              <a:rPr lang="pt-BR" dirty="0"/>
              <a:t> (o que contabiliza para o Teto Remuneratório do Funcionalismo)</a:t>
            </a:r>
          </a:p>
          <a:p>
            <a:r>
              <a:rPr lang="pt-BR" b="1" u="sng" dirty="0"/>
              <a:t>Tributário Federal</a:t>
            </a:r>
            <a:r>
              <a:rPr lang="pt-BR" dirty="0"/>
              <a:t> (o que recolhe imposto de renda)</a:t>
            </a:r>
          </a:p>
          <a:p>
            <a:r>
              <a:rPr lang="pt-BR" b="1" u="sng" dirty="0"/>
              <a:t>Tributário Previdenciário</a:t>
            </a:r>
            <a:r>
              <a:rPr lang="pt-BR" dirty="0"/>
              <a:t> (o que recolhe contribuição previdenciária)</a:t>
            </a:r>
          </a:p>
          <a:p>
            <a:r>
              <a:rPr lang="pt-BR" b="1" u="sng" dirty="0"/>
              <a:t>Previdenciária</a:t>
            </a:r>
            <a:r>
              <a:rPr lang="pt-BR" dirty="0"/>
              <a:t> (o que computa para a fixação de proventos)</a:t>
            </a:r>
          </a:p>
        </p:txBody>
      </p:sp>
    </p:spTree>
    <p:extLst>
      <p:ext uri="{BB962C8B-B14F-4D97-AF65-F5344CB8AC3E}">
        <p14:creationId xmlns:p14="http://schemas.microsoft.com/office/powerpoint/2010/main" val="2936892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4E7B72-D0A9-4521-B64B-AD4D66B2FBC9}"/>
              </a:ext>
            </a:extLst>
          </p:cNvPr>
          <p:cNvSpPr>
            <a:spLocks noGrp="1"/>
          </p:cNvSpPr>
          <p:nvPr>
            <p:ph type="title"/>
          </p:nvPr>
        </p:nvSpPr>
        <p:spPr/>
        <p:txBody>
          <a:bodyPr/>
          <a:lstStyle/>
          <a:p>
            <a:endParaRPr lang="pt-BR"/>
          </a:p>
        </p:txBody>
      </p:sp>
      <p:sp>
        <p:nvSpPr>
          <p:cNvPr id="3" name="Espaço Reservado para Conteúdo 2">
            <a:extLst>
              <a:ext uri="{FF2B5EF4-FFF2-40B4-BE49-F238E27FC236}">
                <a16:creationId xmlns:a16="http://schemas.microsoft.com/office/drawing/2014/main" id="{B211F04F-92A0-4878-BA48-5D57F8770AFE}"/>
              </a:ext>
            </a:extLst>
          </p:cNvPr>
          <p:cNvSpPr>
            <a:spLocks noGrp="1"/>
          </p:cNvSpPr>
          <p:nvPr>
            <p:ph idx="1"/>
          </p:nvPr>
        </p:nvSpPr>
        <p:spPr/>
        <p:txBody>
          <a:bodyPr/>
          <a:lstStyle/>
          <a:p>
            <a:pPr algn="just"/>
            <a:r>
              <a:rPr lang="pt-BR" dirty="0"/>
              <a:t>LEI 173/2020 – reajuste de servidor, abono de permanência, promoção, adicional de tempo, concurso/ nomeação para cargo, reestruturação de carreira e a concessão do abono pecuniário e a repercussão no RPPS.</a:t>
            </a:r>
          </a:p>
          <a:p>
            <a:pPr algn="just"/>
            <a:endParaRPr lang="pt-BR" dirty="0"/>
          </a:p>
          <a:p>
            <a:pPr algn="just"/>
            <a:r>
              <a:rPr lang="pt-BR" dirty="0"/>
              <a:t>LEI 178/2020 – Despesa com pessoal – cobertura da insuficiência financeira.</a:t>
            </a:r>
          </a:p>
        </p:txBody>
      </p:sp>
    </p:spTree>
    <p:extLst>
      <p:ext uri="{BB962C8B-B14F-4D97-AF65-F5344CB8AC3E}">
        <p14:creationId xmlns:p14="http://schemas.microsoft.com/office/powerpoint/2010/main" val="981376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45A3A-B89B-4026-9CCB-8B1369D43008}"/>
              </a:ext>
            </a:extLst>
          </p:cNvPr>
          <p:cNvSpPr>
            <a:spLocks noGrp="1"/>
          </p:cNvSpPr>
          <p:nvPr>
            <p:ph type="title"/>
          </p:nvPr>
        </p:nvSpPr>
        <p:spPr/>
        <p:txBody>
          <a:bodyPr/>
          <a:lstStyle/>
          <a:p>
            <a:r>
              <a:rPr lang="pt-BR" dirty="0"/>
              <a:t>Lei Complementar 173/2020</a:t>
            </a:r>
          </a:p>
        </p:txBody>
      </p:sp>
      <p:sp>
        <p:nvSpPr>
          <p:cNvPr id="3" name="Espaço Reservado para Conteúdo 2">
            <a:extLst>
              <a:ext uri="{FF2B5EF4-FFF2-40B4-BE49-F238E27FC236}">
                <a16:creationId xmlns:a16="http://schemas.microsoft.com/office/drawing/2014/main" id="{96AC8505-DC62-4C83-8D6E-7C93066BD33A}"/>
              </a:ext>
            </a:extLst>
          </p:cNvPr>
          <p:cNvSpPr>
            <a:spLocks noGrp="1"/>
          </p:cNvSpPr>
          <p:nvPr>
            <p:ph idx="1"/>
          </p:nvPr>
        </p:nvSpPr>
        <p:spPr/>
        <p:txBody>
          <a:bodyPr>
            <a:normAutofit fontScale="55000" lnSpcReduction="20000"/>
          </a:bodyPr>
          <a:lstStyle/>
          <a:p>
            <a:pPr marL="0" indent="0">
              <a:lnSpc>
                <a:spcPct val="120000"/>
              </a:lnSpc>
              <a:spcBef>
                <a:spcPts val="0"/>
              </a:spcBef>
              <a:buNone/>
            </a:pPr>
            <a:r>
              <a:rPr lang="pt-BR" dirty="0"/>
              <a:t>Art. 8º Na hipótese de que trata o art. 65 da Lei Complementar nº 101, de 4 de maio de 2000, a União, os Estados, o Distrito Federal e os Municípios afetados pela calamidade pública decorrente da pandemia da Covid-19 ficam proibidos, até 31 de dezembro de 2021, de:</a:t>
            </a:r>
          </a:p>
          <a:p>
            <a:pPr marL="0" indent="0">
              <a:lnSpc>
                <a:spcPct val="120000"/>
              </a:lnSpc>
              <a:spcBef>
                <a:spcPts val="0"/>
              </a:spcBef>
              <a:buNone/>
            </a:pPr>
            <a:r>
              <a:rPr lang="pt-BR" dirty="0"/>
              <a:t>I - </a:t>
            </a:r>
            <a:r>
              <a:rPr lang="pt-BR" b="1" u="sng" dirty="0"/>
              <a:t>conceder, a qualquer título, vantagem, aumento, reajuste ou adequação de remuneração a membros de Poder ou de órgão, servidores e empregados públicos e militares, exceto quando derivado de sentença judicial transitada em julgado ou de determinação legal anterior à calamidade pública</a:t>
            </a:r>
            <a:r>
              <a:rPr lang="pt-BR" dirty="0"/>
              <a:t>;</a:t>
            </a:r>
          </a:p>
          <a:p>
            <a:pPr marL="0" indent="0">
              <a:lnSpc>
                <a:spcPct val="120000"/>
              </a:lnSpc>
              <a:spcBef>
                <a:spcPts val="0"/>
              </a:spcBef>
              <a:buNone/>
            </a:pPr>
            <a:r>
              <a:rPr lang="pt-BR" dirty="0"/>
              <a:t>II - criar cargo, emprego ou função que implique aumento de despesa;</a:t>
            </a:r>
          </a:p>
          <a:p>
            <a:pPr marL="0" indent="0">
              <a:lnSpc>
                <a:spcPct val="120000"/>
              </a:lnSpc>
              <a:spcBef>
                <a:spcPts val="0"/>
              </a:spcBef>
              <a:buNone/>
            </a:pPr>
            <a:r>
              <a:rPr lang="pt-BR" dirty="0"/>
              <a:t>III - alterar estrutura de carreira que implique aumento de despesa;</a:t>
            </a:r>
          </a:p>
          <a:p>
            <a:pPr marL="0" indent="0">
              <a:lnSpc>
                <a:spcPct val="120000"/>
              </a:lnSpc>
              <a:spcBef>
                <a:spcPts val="0"/>
              </a:spcBef>
              <a:buNone/>
            </a:pPr>
            <a:r>
              <a:rPr lang="pt-BR" dirty="0"/>
              <a:t>IV - admitir ou contratar pessoal, a qualquer título, ressalvadas as reposições de cargos de chefia, de direção e de assessoramento que não acarretem aumento de despesa, as reposições decorrentes de vacâncias de cargos efetivos ou vitalícios, as contratações temporárias de que trata o inciso IX do caput do art. 37 da Constituição Federal, as contratações de temporários para prestação de serviço militar e as contratações de alunos de órgãos de formação de militares;</a:t>
            </a:r>
          </a:p>
          <a:p>
            <a:pPr marL="0" indent="0">
              <a:lnSpc>
                <a:spcPct val="120000"/>
              </a:lnSpc>
              <a:spcBef>
                <a:spcPts val="0"/>
              </a:spcBef>
              <a:buNone/>
            </a:pPr>
            <a:r>
              <a:rPr lang="pt-BR" dirty="0"/>
              <a:t>V - realizar concurso público, exceto para as reposições de vacâncias previstas no inciso IV;</a:t>
            </a:r>
          </a:p>
          <a:p>
            <a:pPr marL="0" indent="0">
              <a:lnSpc>
                <a:spcPct val="120000"/>
              </a:lnSpc>
              <a:spcBef>
                <a:spcPts val="0"/>
              </a:spcBef>
              <a:buNone/>
            </a:pPr>
            <a:r>
              <a:rPr lang="pt-BR" dirty="0"/>
              <a:t>VI - </a:t>
            </a:r>
            <a:r>
              <a:rPr lang="pt-BR" b="1" u="sng" dirty="0"/>
              <a:t>criar ou majorar auxílios, vantagens, bônus, abonos, verbas de representação ou benefícios de qualquer natureza, inclusive os de cunho indenizatório</a:t>
            </a:r>
            <a:r>
              <a:rPr lang="pt-BR" dirty="0"/>
              <a:t>, em favor de membros de Poder, do Ministério Público ou da Defensoria Pública e de servidores e empregados públicos e militares, ou ainda de seus dependentes, exceto quando derivado de sentença judicial transitada em julgado ou de determinação legal anterior à calamidade;</a:t>
            </a:r>
          </a:p>
        </p:txBody>
      </p:sp>
    </p:spTree>
    <p:extLst>
      <p:ext uri="{BB962C8B-B14F-4D97-AF65-F5344CB8AC3E}">
        <p14:creationId xmlns:p14="http://schemas.microsoft.com/office/powerpoint/2010/main" val="3913041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45A3A-B89B-4026-9CCB-8B1369D43008}"/>
              </a:ext>
            </a:extLst>
          </p:cNvPr>
          <p:cNvSpPr>
            <a:spLocks noGrp="1"/>
          </p:cNvSpPr>
          <p:nvPr>
            <p:ph type="title"/>
          </p:nvPr>
        </p:nvSpPr>
        <p:spPr/>
        <p:txBody>
          <a:bodyPr/>
          <a:lstStyle/>
          <a:p>
            <a:r>
              <a:rPr lang="pt-BR" dirty="0"/>
              <a:t>Lei Complementar 173/2020</a:t>
            </a:r>
          </a:p>
        </p:txBody>
      </p:sp>
      <p:sp>
        <p:nvSpPr>
          <p:cNvPr id="3" name="Espaço Reservado para Conteúdo 2">
            <a:extLst>
              <a:ext uri="{FF2B5EF4-FFF2-40B4-BE49-F238E27FC236}">
                <a16:creationId xmlns:a16="http://schemas.microsoft.com/office/drawing/2014/main" id="{96AC8505-DC62-4C83-8D6E-7C93066BD33A}"/>
              </a:ext>
            </a:extLst>
          </p:cNvPr>
          <p:cNvSpPr>
            <a:spLocks noGrp="1"/>
          </p:cNvSpPr>
          <p:nvPr>
            <p:ph idx="1"/>
          </p:nvPr>
        </p:nvSpPr>
        <p:spPr/>
        <p:txBody>
          <a:bodyPr>
            <a:normAutofit fontScale="55000" lnSpcReduction="20000"/>
          </a:bodyPr>
          <a:lstStyle/>
          <a:p>
            <a:pPr marL="0" indent="0">
              <a:lnSpc>
                <a:spcPct val="120000"/>
              </a:lnSpc>
              <a:spcBef>
                <a:spcPts val="0"/>
              </a:spcBef>
              <a:buNone/>
            </a:pPr>
            <a:r>
              <a:rPr lang="pt-BR" dirty="0"/>
              <a:t>Art. 8º [...]  VII - criar despesa obrigatória de caráter continuado, ressalvado o disposto nos §§ 1º e 2º;</a:t>
            </a:r>
          </a:p>
          <a:p>
            <a:pPr marL="0" indent="0">
              <a:lnSpc>
                <a:spcPct val="120000"/>
              </a:lnSpc>
              <a:spcBef>
                <a:spcPts val="0"/>
              </a:spcBef>
              <a:buNone/>
            </a:pPr>
            <a:r>
              <a:rPr lang="pt-BR" dirty="0"/>
              <a:t>VIII - adotar medida que implique reajuste de despesa obrigatória acima da variação da inflação medida pelo Índice Nacional de Preços ao Consumidor Amplo (IPCA), observada a preservação do poder aquisitivo referida no inciso IV do caput do art. 7º da Constituição Federal;</a:t>
            </a:r>
          </a:p>
          <a:p>
            <a:pPr marL="0" indent="0">
              <a:lnSpc>
                <a:spcPct val="120000"/>
              </a:lnSpc>
              <a:spcBef>
                <a:spcPts val="0"/>
              </a:spcBef>
              <a:buNone/>
            </a:pPr>
            <a:r>
              <a:rPr lang="pt-BR" dirty="0"/>
              <a:t>IX - contar esse tempo como de período aquisitivo necessário exclusivamente para a concessão de anuênios, triênios, quinquênios, licenças-prêmio e demais mecanismos equivalentes que aumentem a despesa com pessoal em decorrência da aquisição de determinado tempo de serviço, sem qualquer prejuízo para o tempo de efetivo exercício, aposentadoria, e quaisquer outros fins.</a:t>
            </a:r>
          </a:p>
          <a:p>
            <a:pPr marL="0" indent="0">
              <a:lnSpc>
                <a:spcPct val="120000"/>
              </a:lnSpc>
              <a:spcBef>
                <a:spcPts val="0"/>
              </a:spcBef>
              <a:buNone/>
            </a:pPr>
            <a:r>
              <a:rPr lang="pt-BR" dirty="0"/>
              <a:t>§ 1º O disposto nos incisos II, IV, VII e VIII do caput deste artigo não se aplica a medidas de combate à calamidade pública referida no caput cuja vigência e efeitos não ultrapassem a sua duração.</a:t>
            </a:r>
          </a:p>
          <a:p>
            <a:pPr marL="0" indent="0">
              <a:lnSpc>
                <a:spcPct val="120000"/>
              </a:lnSpc>
              <a:spcBef>
                <a:spcPts val="0"/>
              </a:spcBef>
              <a:buNone/>
            </a:pPr>
            <a:r>
              <a:rPr lang="pt-BR" dirty="0"/>
              <a:t>§ 2º O disposto no inciso VII do caput não se aplica em caso de prévia compensação mediante aumento de receita ou redução de despesa, observado que:</a:t>
            </a:r>
          </a:p>
          <a:p>
            <a:pPr marL="0" indent="0">
              <a:lnSpc>
                <a:spcPct val="120000"/>
              </a:lnSpc>
              <a:spcBef>
                <a:spcPts val="0"/>
              </a:spcBef>
              <a:buNone/>
            </a:pPr>
            <a:r>
              <a:rPr lang="pt-BR" dirty="0"/>
              <a:t>I - em se tratando de despesa obrigatória de caráter continuado, assim compreendida aquela que fixe para o ente a obrigação legal de sua execução por período superior a 2 (dois) exercícios, as medidas de compensação deverão ser permanentes; e</a:t>
            </a:r>
          </a:p>
          <a:p>
            <a:pPr marL="0" indent="0">
              <a:lnSpc>
                <a:spcPct val="120000"/>
              </a:lnSpc>
              <a:spcBef>
                <a:spcPts val="0"/>
              </a:spcBef>
              <a:buNone/>
            </a:pPr>
            <a:r>
              <a:rPr lang="pt-BR" dirty="0"/>
              <a:t>II - não implementada a prévia compensação, a lei ou o ato será ineficaz enquanto não regularizado o vício, sem prejuízo de eventual ação direta de inconstitucionalidade.</a:t>
            </a:r>
          </a:p>
        </p:txBody>
      </p:sp>
    </p:spTree>
    <p:extLst>
      <p:ext uri="{BB962C8B-B14F-4D97-AF65-F5344CB8AC3E}">
        <p14:creationId xmlns:p14="http://schemas.microsoft.com/office/powerpoint/2010/main" val="1881898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445A3A-B89B-4026-9CCB-8B1369D43008}"/>
              </a:ext>
            </a:extLst>
          </p:cNvPr>
          <p:cNvSpPr>
            <a:spLocks noGrp="1"/>
          </p:cNvSpPr>
          <p:nvPr>
            <p:ph type="title"/>
          </p:nvPr>
        </p:nvSpPr>
        <p:spPr/>
        <p:txBody>
          <a:bodyPr/>
          <a:lstStyle/>
          <a:p>
            <a:r>
              <a:rPr lang="pt-BR" dirty="0"/>
              <a:t>Lei Complementar 173/2020</a:t>
            </a:r>
          </a:p>
        </p:txBody>
      </p:sp>
      <p:sp>
        <p:nvSpPr>
          <p:cNvPr id="3" name="Espaço Reservado para Conteúdo 2">
            <a:extLst>
              <a:ext uri="{FF2B5EF4-FFF2-40B4-BE49-F238E27FC236}">
                <a16:creationId xmlns:a16="http://schemas.microsoft.com/office/drawing/2014/main" id="{96AC8505-DC62-4C83-8D6E-7C93066BD33A}"/>
              </a:ext>
            </a:extLst>
          </p:cNvPr>
          <p:cNvSpPr>
            <a:spLocks noGrp="1"/>
          </p:cNvSpPr>
          <p:nvPr>
            <p:ph idx="1"/>
          </p:nvPr>
        </p:nvSpPr>
        <p:spPr/>
        <p:txBody>
          <a:bodyPr>
            <a:normAutofit fontScale="92500" lnSpcReduction="10000"/>
          </a:bodyPr>
          <a:lstStyle/>
          <a:p>
            <a:pPr marL="0" indent="0">
              <a:lnSpc>
                <a:spcPct val="120000"/>
              </a:lnSpc>
              <a:spcBef>
                <a:spcPts val="0"/>
              </a:spcBef>
              <a:buNone/>
            </a:pPr>
            <a:r>
              <a:rPr lang="pt-BR" sz="2000" dirty="0"/>
              <a:t>Art. 8º  § 3º A lei de diretrizes orçamentárias e a lei orçamentária anual poderão conter dispositivos e autorizações que versem sobre as vedações previstas neste artigo, desde que seus efeitos somente sejam implementados após o fim do prazo fixado, sendo vedada qualquer cláusula de retroatividade.</a:t>
            </a:r>
          </a:p>
          <a:p>
            <a:pPr marL="0" indent="0">
              <a:lnSpc>
                <a:spcPct val="120000"/>
              </a:lnSpc>
              <a:spcBef>
                <a:spcPts val="0"/>
              </a:spcBef>
              <a:buNone/>
            </a:pPr>
            <a:r>
              <a:rPr lang="pt-BR" sz="2000" dirty="0"/>
              <a:t>§ 4º O disposto neste artigo não se aplica ao direito de opção assegurado na Lei nº 13.681, de 18 de junho de 2018, bem como aos respectivos atos de transposição e de enquadramento.</a:t>
            </a:r>
          </a:p>
          <a:p>
            <a:pPr marL="0" indent="0">
              <a:lnSpc>
                <a:spcPct val="120000"/>
              </a:lnSpc>
              <a:spcBef>
                <a:spcPts val="0"/>
              </a:spcBef>
              <a:buNone/>
            </a:pPr>
            <a:r>
              <a:rPr lang="pt-BR" sz="2000" dirty="0"/>
              <a:t>§ 5º O disposto no inciso VI do caput deste artigo não se aplica aos profissionais de saúde e de assistência social, desde que relacionado a medidas de combate à calamidade pública referida no caput cuja vigência e efeitos não ultrapassem a sua duração.</a:t>
            </a:r>
          </a:p>
          <a:p>
            <a:pPr marL="0" indent="0">
              <a:lnSpc>
                <a:spcPct val="120000"/>
              </a:lnSpc>
              <a:spcBef>
                <a:spcPts val="0"/>
              </a:spcBef>
              <a:buNone/>
            </a:pPr>
            <a:r>
              <a:rPr lang="pt-BR" sz="2000" dirty="0"/>
              <a:t>§ 7º O disposto nos incisos IV e V do caput deste artigo não se aplica aos cargos de direção e funções previstos nas Leis nos 13.634, de 20 de março de 2018, 13.635, de 20 de março de 2018, 13.637, de 20 de março de 2018, 13.651, de 11 de abril de 2018, e 13.856, de 8 de julho de 2019, e ao quadro permanente de que trata a Lei nº 12.550, de 15 de dezembro de 2011.</a:t>
            </a:r>
          </a:p>
        </p:txBody>
      </p:sp>
    </p:spTree>
    <p:extLst>
      <p:ext uri="{BB962C8B-B14F-4D97-AF65-F5344CB8AC3E}">
        <p14:creationId xmlns:p14="http://schemas.microsoft.com/office/powerpoint/2010/main" val="22692090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A0CFE8-6A59-4741-A281-7071DDC3A15A}"/>
              </a:ext>
            </a:extLst>
          </p:cNvPr>
          <p:cNvSpPr>
            <a:spLocks noGrp="1"/>
          </p:cNvSpPr>
          <p:nvPr>
            <p:ph type="title"/>
          </p:nvPr>
        </p:nvSpPr>
        <p:spPr/>
        <p:txBody>
          <a:bodyPr/>
          <a:lstStyle/>
          <a:p>
            <a:r>
              <a:rPr lang="pt-BR" dirty="0"/>
              <a:t>Lei Complementar 173/2020</a:t>
            </a:r>
          </a:p>
        </p:txBody>
      </p:sp>
      <p:graphicFrame>
        <p:nvGraphicFramePr>
          <p:cNvPr id="7" name="Espaço Reservado para Conteúdo 6">
            <a:extLst>
              <a:ext uri="{FF2B5EF4-FFF2-40B4-BE49-F238E27FC236}">
                <a16:creationId xmlns:a16="http://schemas.microsoft.com/office/drawing/2014/main" id="{A1DA4B68-F616-4179-94A0-2EB543C0ED78}"/>
              </a:ext>
            </a:extLst>
          </p:cNvPr>
          <p:cNvGraphicFramePr>
            <a:graphicFrameLocks noGrp="1"/>
          </p:cNvGraphicFramePr>
          <p:nvPr>
            <p:ph idx="1"/>
            <p:extLst>
              <p:ext uri="{D42A27DB-BD31-4B8C-83A1-F6EECF244321}">
                <p14:modId xmlns:p14="http://schemas.microsoft.com/office/powerpoint/2010/main" val="1868872914"/>
              </p:ext>
            </p:extLst>
          </p:nvPr>
        </p:nvGraphicFramePr>
        <p:xfrm>
          <a:off x="276225" y="1409700"/>
          <a:ext cx="11763375" cy="5171245"/>
        </p:xfrm>
        <a:graphic>
          <a:graphicData uri="http://schemas.openxmlformats.org/drawingml/2006/table">
            <a:tbl>
              <a:tblPr firstRow="1" bandRow="1">
                <a:tableStyleId>{5C22544A-7EE6-4342-B048-85BDC9FD1C3A}</a:tableStyleId>
              </a:tblPr>
              <a:tblGrid>
                <a:gridCol w="5616575">
                  <a:extLst>
                    <a:ext uri="{9D8B030D-6E8A-4147-A177-3AD203B41FA5}">
                      <a16:colId xmlns:a16="http://schemas.microsoft.com/office/drawing/2014/main" val="373479641"/>
                    </a:ext>
                  </a:extLst>
                </a:gridCol>
                <a:gridCol w="1246909">
                  <a:extLst>
                    <a:ext uri="{9D8B030D-6E8A-4147-A177-3AD203B41FA5}">
                      <a16:colId xmlns:a16="http://schemas.microsoft.com/office/drawing/2014/main" val="1016286595"/>
                    </a:ext>
                  </a:extLst>
                </a:gridCol>
                <a:gridCol w="4899891">
                  <a:extLst>
                    <a:ext uri="{9D8B030D-6E8A-4147-A177-3AD203B41FA5}">
                      <a16:colId xmlns:a16="http://schemas.microsoft.com/office/drawing/2014/main" val="3624972482"/>
                    </a:ext>
                  </a:extLst>
                </a:gridCol>
              </a:tblGrid>
              <a:tr h="73177">
                <a:tc>
                  <a:txBody>
                    <a:bodyPr/>
                    <a:lstStyle/>
                    <a:p>
                      <a:pPr algn="l" fontAlgn="b"/>
                      <a:r>
                        <a:rPr lang="pt-BR" sz="1500" u="none" strike="noStrike" dirty="0">
                          <a:effectLst/>
                        </a:rPr>
                        <a:t>Caso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Artigo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Exceção</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3478566063"/>
                  </a:ext>
                </a:extLst>
              </a:tr>
              <a:tr h="374508">
                <a:tc>
                  <a:txBody>
                    <a:bodyPr/>
                    <a:lstStyle/>
                    <a:p>
                      <a:pPr algn="l" fontAlgn="b"/>
                      <a:r>
                        <a:rPr lang="pt-BR" sz="1500" u="none" strike="noStrike" dirty="0">
                          <a:effectLst/>
                        </a:rPr>
                        <a:t>Conceder vantagem, aumento, reajuste ou adequação de remuneração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I</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Sentença judicial transitada em julgado, determinação legal anterior à calamidade pública</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3672678690"/>
                  </a:ext>
                </a:extLst>
              </a:tr>
              <a:tr h="196847">
                <a:tc>
                  <a:txBody>
                    <a:bodyPr/>
                    <a:lstStyle/>
                    <a:p>
                      <a:pPr algn="l" fontAlgn="b"/>
                      <a:r>
                        <a:rPr lang="pt-BR" sz="1500" u="none" strike="noStrike" dirty="0">
                          <a:effectLst/>
                        </a:rPr>
                        <a:t>Criar cargo, emprego ou função que implique aumento de despesa</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II</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Combate à pandemia</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1771862790"/>
                  </a:ext>
                </a:extLst>
              </a:tr>
              <a:tr h="132451">
                <a:tc>
                  <a:txBody>
                    <a:bodyPr/>
                    <a:lstStyle/>
                    <a:p>
                      <a:pPr algn="l" fontAlgn="b"/>
                      <a:r>
                        <a:rPr lang="pt-BR" sz="1500" u="none" strike="noStrike" dirty="0">
                          <a:effectLst/>
                        </a:rPr>
                        <a:t>Alterar estrutura de carreira que implique aumento de despesa</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art. 8º, III</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 </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3756477677"/>
                  </a:ext>
                </a:extLst>
              </a:tr>
              <a:tr h="422795">
                <a:tc>
                  <a:txBody>
                    <a:bodyPr/>
                    <a:lstStyle/>
                    <a:p>
                      <a:pPr algn="l" fontAlgn="b"/>
                      <a:r>
                        <a:rPr lang="pt-BR" sz="1500" u="none" strike="noStrike" dirty="0">
                          <a:effectLst/>
                        </a:rPr>
                        <a:t>Admitir ou contratar pessoal</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art. 8º, IV</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Combate à pandemia e reposição de cargos de chefia, de direção e de assessoramento que não acarretem aumento de despesa, reposições decorrentes de vacâncias de cargos efetivos ou vitalícios, contratações temporárias</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3183195981"/>
                  </a:ext>
                </a:extLst>
              </a:tr>
              <a:tr h="132451">
                <a:tc>
                  <a:txBody>
                    <a:bodyPr/>
                    <a:lstStyle/>
                    <a:p>
                      <a:pPr algn="l" fontAlgn="b"/>
                      <a:r>
                        <a:rPr lang="pt-BR" sz="1500" u="none" strike="noStrike" dirty="0">
                          <a:effectLst/>
                        </a:rPr>
                        <a:t>Realizar concurso público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V</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Resposições</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538349671"/>
                  </a:ext>
                </a:extLst>
              </a:tr>
              <a:tr h="505612">
                <a:tc>
                  <a:txBody>
                    <a:bodyPr/>
                    <a:lstStyle/>
                    <a:p>
                      <a:pPr algn="l" fontAlgn="b"/>
                      <a:r>
                        <a:rPr lang="pt-BR" sz="1500" u="none" strike="noStrike" dirty="0">
                          <a:effectLst/>
                        </a:rPr>
                        <a:t>Criar ou majorar auxílios, vantagens, bônus, abonos, verbas de representação ou benefícios de qualquer natureza, inclusive os de cunho indenizatório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VI</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Sentença judicial transitada em julgado, determinação legal anterior à calamidade pública e saúde ou assistência social relacionado à pandemia.</a:t>
                      </a:r>
                      <a:endParaRPr lang="pt-BR" sz="1500" b="0" i="0" u="none" strike="noStrike" dirty="0">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1715325325"/>
                  </a:ext>
                </a:extLst>
              </a:tr>
              <a:tr h="249382">
                <a:tc>
                  <a:txBody>
                    <a:bodyPr/>
                    <a:lstStyle/>
                    <a:p>
                      <a:pPr algn="l" fontAlgn="b"/>
                      <a:r>
                        <a:rPr lang="pt-BR" sz="1500" u="none" strike="noStrike" dirty="0">
                          <a:effectLst/>
                        </a:rPr>
                        <a:t>Criar despesa obrigatória de caráter continuado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VII</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Combate à pandemia ou mediante compensação</a:t>
                      </a:r>
                      <a:endParaRPr lang="pt-BR" sz="1500" b="0" i="0" u="none" strike="noStrike">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1468173392"/>
                  </a:ext>
                </a:extLst>
              </a:tr>
              <a:tr h="325639">
                <a:tc>
                  <a:txBody>
                    <a:bodyPr/>
                    <a:lstStyle/>
                    <a:p>
                      <a:pPr algn="l" fontAlgn="b"/>
                      <a:r>
                        <a:rPr lang="pt-BR" sz="1500" u="none" strike="noStrike" dirty="0">
                          <a:effectLst/>
                        </a:rPr>
                        <a:t>Reajuste de despesa obrigatória acima da variação da inflação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a:effectLst/>
                        </a:rPr>
                        <a:t>art. 8º, VIII</a:t>
                      </a:r>
                      <a:endParaRPr lang="pt-BR" sz="1500" b="0" i="0" u="none" strike="noStrike">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Salário Mínimo e combate à pandemia</a:t>
                      </a:r>
                      <a:endParaRPr lang="pt-BR" sz="1500" b="0" i="0" u="none" strike="noStrike" dirty="0">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979466961"/>
                  </a:ext>
                </a:extLst>
              </a:tr>
              <a:tr h="196847">
                <a:tc>
                  <a:txBody>
                    <a:bodyPr/>
                    <a:lstStyle/>
                    <a:p>
                      <a:pPr algn="l" fontAlgn="b"/>
                      <a:r>
                        <a:rPr lang="pt-BR" sz="1500" u="none" strike="noStrike" dirty="0">
                          <a:effectLst/>
                        </a:rPr>
                        <a:t>Contar tempo como de período aquisitivo necessário exclusivamente para a concessão de anuênios, triênios, quinquênios, licenças-prêmio e demais mecanismos equivalentes em decorrência da aquisição de determinado tempo de serviço</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art. 8º, IX</a:t>
                      </a:r>
                      <a:endParaRPr lang="pt-BR" sz="1500" b="0" i="0" u="none" strike="noStrike" dirty="0">
                        <a:solidFill>
                          <a:srgbClr val="000000"/>
                        </a:solidFill>
                        <a:effectLst/>
                        <a:latin typeface="Calibri" panose="020F0502020204030204" pitchFamily="34" charset="0"/>
                      </a:endParaRPr>
                    </a:p>
                  </a:txBody>
                  <a:tcPr marL="3028" marR="3028" marT="3028" marB="0" anchor="ctr"/>
                </a:tc>
                <a:tc>
                  <a:txBody>
                    <a:bodyPr/>
                    <a:lstStyle/>
                    <a:p>
                      <a:pPr algn="l" fontAlgn="b"/>
                      <a:r>
                        <a:rPr lang="pt-BR" sz="1500" u="none" strike="noStrike" dirty="0">
                          <a:effectLst/>
                        </a:rPr>
                        <a:t> </a:t>
                      </a:r>
                      <a:endParaRPr lang="pt-BR" sz="1500" b="0" i="0" u="none" strike="noStrike" dirty="0">
                        <a:solidFill>
                          <a:srgbClr val="000000"/>
                        </a:solidFill>
                        <a:effectLst/>
                        <a:latin typeface="Calibri" panose="020F0502020204030204" pitchFamily="34" charset="0"/>
                      </a:endParaRPr>
                    </a:p>
                  </a:txBody>
                  <a:tcPr marL="3028" marR="3028" marT="3028" marB="0" anchor="ctr"/>
                </a:tc>
                <a:extLst>
                  <a:ext uri="{0D108BD9-81ED-4DB2-BD59-A6C34878D82A}">
                    <a16:rowId xmlns:a16="http://schemas.microsoft.com/office/drawing/2014/main" val="1947441236"/>
                  </a:ext>
                </a:extLst>
              </a:tr>
            </a:tbl>
          </a:graphicData>
        </a:graphic>
      </p:graphicFrame>
    </p:spTree>
    <p:extLst>
      <p:ext uri="{BB962C8B-B14F-4D97-AF65-F5344CB8AC3E}">
        <p14:creationId xmlns:p14="http://schemas.microsoft.com/office/powerpoint/2010/main" val="208601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4654E-86BA-4F24-B7FD-56A80325F34E}"/>
              </a:ext>
            </a:extLst>
          </p:cNvPr>
          <p:cNvSpPr>
            <a:spLocks noGrp="1"/>
          </p:cNvSpPr>
          <p:nvPr>
            <p:ph type="title"/>
          </p:nvPr>
        </p:nvSpPr>
        <p:spPr/>
        <p:txBody>
          <a:bodyPr/>
          <a:lstStyle/>
          <a:p>
            <a:r>
              <a:rPr lang="pt-BR" dirty="0"/>
              <a:t>Uma reflexão</a:t>
            </a:r>
          </a:p>
        </p:txBody>
      </p:sp>
      <p:sp>
        <p:nvSpPr>
          <p:cNvPr id="3" name="Espaço Reservado para Conteúdo 2">
            <a:extLst>
              <a:ext uri="{FF2B5EF4-FFF2-40B4-BE49-F238E27FC236}">
                <a16:creationId xmlns:a16="http://schemas.microsoft.com/office/drawing/2014/main" id="{E48679D8-20DC-4ABB-91CD-607D34D7DAE1}"/>
              </a:ext>
            </a:extLst>
          </p:cNvPr>
          <p:cNvSpPr>
            <a:spLocks noGrp="1"/>
          </p:cNvSpPr>
          <p:nvPr>
            <p:ph idx="1"/>
          </p:nvPr>
        </p:nvSpPr>
        <p:spPr>
          <a:xfrm>
            <a:off x="457200" y="1431636"/>
            <a:ext cx="10722932" cy="5209309"/>
          </a:xfrm>
        </p:spPr>
        <p:txBody>
          <a:bodyPr>
            <a:normAutofit fontScale="55000" lnSpcReduction="20000"/>
          </a:bodyPr>
          <a:lstStyle/>
          <a:p>
            <a:pPr marL="0" indent="0">
              <a:lnSpc>
                <a:spcPct val="120000"/>
              </a:lnSpc>
              <a:spcBef>
                <a:spcPts val="0"/>
              </a:spcBef>
              <a:buNone/>
            </a:pPr>
            <a:r>
              <a:rPr lang="pt-BR" dirty="0"/>
              <a:t>Art. 8º </a:t>
            </a:r>
            <a:r>
              <a:rPr lang="pt-BR" b="1" u="sng" dirty="0"/>
              <a:t>Na hipótese de que trata o art. 65 da Lei Complementar nº 101, de 4 de maio de 2000</a:t>
            </a:r>
            <a:r>
              <a:rPr lang="pt-BR" dirty="0"/>
              <a:t>, a União, os Estados, o Distrito Federal e os Municípios afetados pela calamidade pública decorrente da pandemia da Covid-19 ficam proibidos, até 31 de dezembro de 2021, de: [...] LC 173/2020</a:t>
            </a:r>
          </a:p>
          <a:p>
            <a:pPr marL="0" indent="0">
              <a:lnSpc>
                <a:spcPct val="120000"/>
              </a:lnSpc>
              <a:spcBef>
                <a:spcPts val="0"/>
              </a:spcBef>
              <a:buNone/>
            </a:pPr>
            <a:endParaRPr lang="pt-BR" dirty="0"/>
          </a:p>
          <a:p>
            <a:pPr marL="0" indent="0">
              <a:lnSpc>
                <a:spcPct val="120000"/>
              </a:lnSpc>
              <a:spcBef>
                <a:spcPts val="0"/>
              </a:spcBef>
              <a:buNone/>
            </a:pPr>
            <a:r>
              <a:rPr lang="pt-BR" dirty="0"/>
              <a:t>Art. 22. A verificação do cumprimento dos limites estabelecidos nos </a:t>
            </a:r>
            <a:r>
              <a:rPr lang="pt-BR" dirty="0" err="1"/>
              <a:t>arts</a:t>
            </a:r>
            <a:r>
              <a:rPr lang="pt-BR" dirty="0"/>
              <a:t>. 19 e 20 será realizada ao final de cada quadrimestre.</a:t>
            </a:r>
          </a:p>
          <a:p>
            <a:pPr marL="0" indent="0">
              <a:lnSpc>
                <a:spcPct val="120000"/>
              </a:lnSpc>
              <a:spcBef>
                <a:spcPts val="0"/>
              </a:spcBef>
              <a:buNone/>
            </a:pPr>
            <a:r>
              <a:rPr lang="pt-BR" dirty="0"/>
              <a:t>Parágrafo único. Se a despesa total com pessoal exceder a 95% (noventa e cinco por cento) do limite, são vedados ao Poder ou órgão referido no art. 20 que houver incorrido no excesso:</a:t>
            </a:r>
          </a:p>
          <a:p>
            <a:pPr marL="395288" lvl="1" indent="0">
              <a:lnSpc>
                <a:spcPct val="120000"/>
              </a:lnSpc>
              <a:spcBef>
                <a:spcPts val="0"/>
              </a:spcBef>
              <a:buNone/>
            </a:pPr>
            <a:r>
              <a:rPr lang="pt-BR" dirty="0"/>
              <a:t>I - concessão de vantagem, aumento, reajuste ou adequação de remuneração a qualquer título, salvo os derivados de sentença judicial ou de determinação legal ou contratual, </a:t>
            </a:r>
            <a:r>
              <a:rPr lang="pt-BR" b="1" u="sng" dirty="0"/>
              <a:t>ressalvada a revisão prevista no inciso X do art. 37 da Constituição</a:t>
            </a:r>
            <a:r>
              <a:rPr lang="pt-BR" dirty="0"/>
              <a:t>; [...] LRF</a:t>
            </a:r>
          </a:p>
          <a:p>
            <a:pPr marL="0" indent="0">
              <a:lnSpc>
                <a:spcPct val="120000"/>
              </a:lnSpc>
              <a:spcBef>
                <a:spcPts val="0"/>
              </a:spcBef>
              <a:buNone/>
            </a:pPr>
            <a:endParaRPr lang="pt-BR" dirty="0"/>
          </a:p>
          <a:p>
            <a:pPr marL="0" indent="0">
              <a:lnSpc>
                <a:spcPct val="120000"/>
              </a:lnSpc>
              <a:spcBef>
                <a:spcPts val="0"/>
              </a:spcBef>
              <a:buNone/>
            </a:pPr>
            <a:r>
              <a:rPr lang="pt-BR" dirty="0"/>
              <a:t>Art. 17. Considera-se obrigatória de caráter continuado a despesa corrente derivada de lei, medida provisória ou ato administrativo normativo que fixem para o ente a obrigação legal de sua execução por um período superior a dois exercícios.</a:t>
            </a:r>
          </a:p>
          <a:p>
            <a:pPr marL="395288" lvl="1" indent="0">
              <a:lnSpc>
                <a:spcPct val="120000"/>
              </a:lnSpc>
              <a:spcBef>
                <a:spcPts val="0"/>
              </a:spcBef>
              <a:buNone/>
            </a:pPr>
            <a:r>
              <a:rPr lang="pt-BR" dirty="0"/>
              <a:t>§ 1º Os atos que criarem ou aumentarem despesa de que trata o caput deverão ser instruídos com a estimativa prevista no inciso I do art. 16 e demonstrar a origem dos recursos para seu custeio.</a:t>
            </a:r>
          </a:p>
          <a:p>
            <a:pPr marL="395288" lvl="1" indent="0">
              <a:lnSpc>
                <a:spcPct val="120000"/>
              </a:lnSpc>
              <a:spcBef>
                <a:spcPts val="0"/>
              </a:spcBef>
              <a:buNone/>
            </a:pPr>
            <a:r>
              <a:rPr lang="pt-BR" dirty="0"/>
              <a:t>§ 6º </a:t>
            </a:r>
            <a:r>
              <a:rPr lang="pt-BR" b="1" u="sng" dirty="0"/>
              <a:t>O disposto no § 1º não se aplica </a:t>
            </a:r>
            <a:r>
              <a:rPr lang="pt-BR" dirty="0"/>
              <a:t>às despesas destinadas ao serviço da dívida nem </a:t>
            </a:r>
            <a:r>
              <a:rPr lang="pt-BR" b="1" u="sng" dirty="0"/>
              <a:t>ao reajustamento de remuneração de pessoal de que trata o inciso X do art. 37 da Constituição</a:t>
            </a:r>
            <a:r>
              <a:rPr lang="pt-BR" dirty="0"/>
              <a:t>.</a:t>
            </a:r>
          </a:p>
          <a:p>
            <a:pPr marL="0" indent="0">
              <a:lnSpc>
                <a:spcPct val="120000"/>
              </a:lnSpc>
              <a:spcBef>
                <a:spcPts val="0"/>
              </a:spcBef>
              <a:buNone/>
            </a:pPr>
            <a:endParaRPr lang="pt-BR" dirty="0"/>
          </a:p>
          <a:p>
            <a:pPr marL="0" indent="0">
              <a:lnSpc>
                <a:spcPct val="120000"/>
              </a:lnSpc>
              <a:spcBef>
                <a:spcPts val="0"/>
              </a:spcBef>
              <a:buNone/>
            </a:pPr>
            <a:r>
              <a:rPr lang="pt-BR" dirty="0"/>
              <a:t>Art. 37. [...] X - a remuneração dos servidores públicos e o subsídio de que trata o § 4º do art. 39 somente poderão ser fixados ou alterados por lei específica, observada a iniciativa privativa em cada caso, </a:t>
            </a:r>
            <a:r>
              <a:rPr lang="pt-BR" b="1" u="sng" dirty="0"/>
              <a:t>assegurada revisão geral anual, sempre na mesma data e sem distinção de índices</a:t>
            </a:r>
            <a:r>
              <a:rPr lang="pt-BR" dirty="0"/>
              <a:t>; </a:t>
            </a:r>
          </a:p>
          <a:p>
            <a:endParaRPr lang="pt-BR" dirty="0"/>
          </a:p>
        </p:txBody>
      </p:sp>
    </p:spTree>
    <p:extLst>
      <p:ext uri="{BB962C8B-B14F-4D97-AF65-F5344CB8AC3E}">
        <p14:creationId xmlns:p14="http://schemas.microsoft.com/office/powerpoint/2010/main" val="4378048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EE93C-A6DD-4A7C-AD24-949F351A42A9}"/>
              </a:ext>
            </a:extLst>
          </p:cNvPr>
          <p:cNvSpPr>
            <a:spLocks noGrp="1"/>
          </p:cNvSpPr>
          <p:nvPr>
            <p:ph type="title"/>
          </p:nvPr>
        </p:nvSpPr>
        <p:spPr/>
        <p:txBody>
          <a:bodyPr/>
          <a:lstStyle/>
          <a:p>
            <a:r>
              <a:rPr lang="pt-BR" dirty="0"/>
              <a:t>ADI 6450</a:t>
            </a:r>
          </a:p>
        </p:txBody>
      </p:sp>
      <p:sp>
        <p:nvSpPr>
          <p:cNvPr id="3" name="Espaço Reservado para Conteúdo 2">
            <a:extLst>
              <a:ext uri="{FF2B5EF4-FFF2-40B4-BE49-F238E27FC236}">
                <a16:creationId xmlns:a16="http://schemas.microsoft.com/office/drawing/2014/main" id="{5650E806-BC5A-4C94-AF83-76D1BABE08AC}"/>
              </a:ext>
            </a:extLst>
          </p:cNvPr>
          <p:cNvSpPr>
            <a:spLocks noGrp="1"/>
          </p:cNvSpPr>
          <p:nvPr>
            <p:ph idx="1"/>
          </p:nvPr>
        </p:nvSpPr>
        <p:spPr>
          <a:xfrm>
            <a:off x="246743" y="1436914"/>
            <a:ext cx="11488057" cy="5196115"/>
          </a:xfrm>
        </p:spPr>
        <p:txBody>
          <a:bodyPr>
            <a:normAutofit fontScale="77500" lnSpcReduction="20000"/>
          </a:bodyPr>
          <a:lstStyle/>
          <a:p>
            <a:pPr marL="0" indent="0" algn="just">
              <a:buNone/>
            </a:pPr>
            <a:r>
              <a:rPr lang="pt-BR" dirty="0"/>
              <a:t>AÇÕES DIRETA DE INCONSTITUCIONALIDADE. LEI COMPLEMENTAR 173/2020. PROGRAMA FEDERATIVO DE ENFRENTAMENTO AO CORONAVÍRUS (COVID-19). ALTERAÇÕES NA LEI DE RESPONSABILIDADE FISCAL - LC 101/2000. PRELIMINARES. CONHECIMENTO PARCIAL DA ADI 6442. § 5º DO ART. 7º. NORMA DE EFICÁCIA EXAURIDA. MÉRITO. ARTS. 2º, § 6º; 7º E 8º. CONSTITUCIONALIDADE FORMAL DAS NORMAS. NORMAS GERAIS DE DIREITO FINANCEIRO E RESPONSABILIDADE FISCAL. COMPETÊNCIA LEGISLATIVA DA UNIÃO. </a:t>
            </a:r>
            <a:r>
              <a:rPr lang="pt-BR" b="1" u="sng" dirty="0"/>
              <a:t>CONSTITUCIONALIDADE MATERIAL. PRINCÍPIOS FEDERATIVO E DA SEPARAÇÃO DOS PODERES. PADRÕES DE PRUDÊNCIA FISCAL. MECANISMOS DE SOLIDARIEDADE FEDERATIVA FISCAL. ENFRENTAMENTO DE CRISE SANITÁRIA E FISCAL DECORRENTES DA PANDEMIA. COMPETÊNCIA BASEADA NO ART. 169 DA CONSTITUIÇÃO FEDERAL. AUSÊNCIA DE VIOLAÇÃO AOS PRINCÍPIOS DA EFICIÊNCIA, DA IRREDUTIBILIDADE DE VENCIMENTOS, DA PROPORCIONALIDADE, DA VEDAÇÃO AO RETROCESSO. DEVIDO PROCESSO LEGAL.</a:t>
            </a:r>
            <a:r>
              <a:rPr lang="pt-BR" dirty="0"/>
              <a:t> RENÚNCIA DE DEMANDA JUDICIAL. NORMA DE CARÁTER FACULTATIVO. COMPETÊNCIA DO SUPREMO TRIBUNAL FEDERAL PARA DIRIMIR CONFLITOS FEDERATIVOS. IMPROCEDÊNCIA.</a:t>
            </a:r>
          </a:p>
        </p:txBody>
      </p:sp>
    </p:spTree>
    <p:extLst>
      <p:ext uri="{BB962C8B-B14F-4D97-AF65-F5344CB8AC3E}">
        <p14:creationId xmlns:p14="http://schemas.microsoft.com/office/powerpoint/2010/main" val="3642096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EE93C-A6DD-4A7C-AD24-949F351A42A9}"/>
              </a:ext>
            </a:extLst>
          </p:cNvPr>
          <p:cNvSpPr>
            <a:spLocks noGrp="1"/>
          </p:cNvSpPr>
          <p:nvPr>
            <p:ph type="title"/>
          </p:nvPr>
        </p:nvSpPr>
        <p:spPr/>
        <p:txBody>
          <a:bodyPr/>
          <a:lstStyle/>
          <a:p>
            <a:r>
              <a:rPr lang="pt-BR" dirty="0"/>
              <a:t>ADI 6450</a:t>
            </a:r>
          </a:p>
        </p:txBody>
      </p:sp>
      <p:sp>
        <p:nvSpPr>
          <p:cNvPr id="3" name="Espaço Reservado para Conteúdo 2">
            <a:extLst>
              <a:ext uri="{FF2B5EF4-FFF2-40B4-BE49-F238E27FC236}">
                <a16:creationId xmlns:a16="http://schemas.microsoft.com/office/drawing/2014/main" id="{5650E806-BC5A-4C94-AF83-76D1BABE08AC}"/>
              </a:ext>
            </a:extLst>
          </p:cNvPr>
          <p:cNvSpPr>
            <a:spLocks noGrp="1"/>
          </p:cNvSpPr>
          <p:nvPr>
            <p:ph idx="1"/>
          </p:nvPr>
        </p:nvSpPr>
        <p:spPr>
          <a:xfrm>
            <a:off x="246743" y="1436914"/>
            <a:ext cx="11488057" cy="5196115"/>
          </a:xfrm>
        </p:spPr>
        <p:txBody>
          <a:bodyPr>
            <a:normAutofit fontScale="55000" lnSpcReduction="20000"/>
          </a:bodyPr>
          <a:lstStyle/>
          <a:p>
            <a:pPr marL="0" indent="0">
              <a:buNone/>
            </a:pPr>
            <a:r>
              <a:rPr lang="pt-BR" dirty="0"/>
              <a:t>4. O art. 7º, primeira parte, da LC 173/2020, reforça a necessidade de uma gestão fiscal transparente e planejada, impedindo que atos que atentem contra a responsabilidade fiscal sejam transferidas para o próximo gestor, principalmente quando em jogo despesas com pessoal. A norma, assim, não representa afronta ao pacto federativo, uma vez que diz respeito a tema relativo à prudência fiscal aplicada a todos os entes da federação.</a:t>
            </a:r>
          </a:p>
          <a:p>
            <a:pPr marL="0" indent="0">
              <a:buNone/>
            </a:pPr>
            <a:r>
              <a:rPr lang="pt-BR" dirty="0"/>
              <a:t>5. Quanto à alteração do art. 65 da LRF, o art. 7º da LC 173/2020 nada mais fez do que possibilitar uma flexibilização temporária das amarras fiscais impostas pela LRF em caso de enfrentamento de calamidade pública reconhecida pelo Congresso Nacional.</a:t>
            </a:r>
          </a:p>
          <a:p>
            <a:pPr marL="0" indent="0">
              <a:buNone/>
            </a:pPr>
            <a:r>
              <a:rPr lang="pt-BR" dirty="0"/>
              <a:t>6. A norma do art. 8º da LC 173/2020 estabeleceu diversas proibições temporárias direcionadas a todos os entes públicos, em sua maioria ligadas diretamente ao aumento de despesas com pessoal. Nesse sentido, a norma impugnada traz medidas de contenção de gastos com funcionalismo, destinadas a impedir novos dispêndios, congelando-se o crescimento vegetativo dos existentes, permitindo, assim, o direcionamento de esforços para políticas públicas de enfrentamento da calamidade pública decorrente da pandemia da COVID-19.</a:t>
            </a:r>
          </a:p>
          <a:p>
            <a:pPr marL="0" indent="0">
              <a:buNone/>
            </a:pPr>
            <a:r>
              <a:rPr lang="pt-BR" dirty="0"/>
              <a:t>7. Os </a:t>
            </a:r>
            <a:r>
              <a:rPr lang="pt-BR" dirty="0" err="1"/>
              <a:t>arts</a:t>
            </a:r>
            <a:r>
              <a:rPr lang="pt-BR" dirty="0"/>
              <a:t>. 7º e 8º da LC 173/2020 pretendem, a um só tempo, evitar que a irresponsabilidade fiscal do ente federativo, por incompetência ou populismo, seja sustentada e compensada pela União, em detrimento dos demais entes federativos. A previsão de contenção de gastos com o aumento de despesas obrigatórias com pessoal, principalmente no cenário de enfrentamento de uma pandemia, é absolutamente consentânea com as normas da Constituição Federal e com o fortalecimento do federalismo fiscal responsável.</a:t>
            </a:r>
          </a:p>
          <a:p>
            <a:pPr marL="0" indent="0">
              <a:buNone/>
            </a:pPr>
            <a:r>
              <a:rPr lang="pt-BR" dirty="0"/>
              <a:t>8. As providências estabelecidas nos </a:t>
            </a:r>
            <a:r>
              <a:rPr lang="pt-BR" dirty="0" err="1"/>
              <a:t>arts</a:t>
            </a:r>
            <a:r>
              <a:rPr lang="pt-BR" dirty="0"/>
              <a:t>. 7º e 8º da LC 173/2020 versam sobre normas de direito financeiro, cujo objetivo é permitir que os entes federados empreguem esforços orçamentários para o enfrentamento da pandemia e impedir o aumento de despesas ao fim do mandato do gestor público, pelo que se mostra compatível com o art. 169 da Constituição Federal. Não há redução do valor da remuneração dos servidores públicos, uma vez que apenas proibiu-se, temporariamente, o aumento de despesas com pessoal para possibilitar que os entes federados enfrentem as crises decorrentes da pandemia de COVID-19, buscando sempre a manutenção do equilíbrio fiscal.</a:t>
            </a:r>
          </a:p>
        </p:txBody>
      </p:sp>
    </p:spTree>
    <p:extLst>
      <p:ext uri="{BB962C8B-B14F-4D97-AF65-F5344CB8AC3E}">
        <p14:creationId xmlns:p14="http://schemas.microsoft.com/office/powerpoint/2010/main" val="1312033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51C0-D729-4373-A266-4DC85297030C}"/>
              </a:ext>
            </a:extLst>
          </p:cNvPr>
          <p:cNvSpPr>
            <a:spLocks noGrp="1"/>
          </p:cNvSpPr>
          <p:nvPr>
            <p:ph type="title"/>
          </p:nvPr>
        </p:nvSpPr>
        <p:spPr/>
        <p:txBody>
          <a:bodyPr/>
          <a:lstStyle/>
          <a:p>
            <a:r>
              <a:rPr lang="pt-BR" dirty="0"/>
              <a:t>RCL 48.538</a:t>
            </a:r>
          </a:p>
        </p:txBody>
      </p:sp>
      <p:sp>
        <p:nvSpPr>
          <p:cNvPr id="3" name="Espaço Reservado para Conteúdo 2">
            <a:extLst>
              <a:ext uri="{FF2B5EF4-FFF2-40B4-BE49-F238E27FC236}">
                <a16:creationId xmlns:a16="http://schemas.microsoft.com/office/drawing/2014/main" id="{D17D1257-486A-46AC-B4F5-6D818D32F7E7}"/>
              </a:ext>
            </a:extLst>
          </p:cNvPr>
          <p:cNvSpPr>
            <a:spLocks noGrp="1"/>
          </p:cNvSpPr>
          <p:nvPr>
            <p:ph idx="1"/>
          </p:nvPr>
        </p:nvSpPr>
        <p:spPr/>
        <p:txBody>
          <a:bodyPr>
            <a:normAutofit fontScale="85000" lnSpcReduction="20000"/>
          </a:bodyPr>
          <a:lstStyle/>
          <a:p>
            <a:pPr marL="0" indent="0" algn="just">
              <a:buNone/>
            </a:pPr>
            <a:r>
              <a:rPr lang="pt-BR" sz="3200" dirty="0"/>
              <a:t>Dessa forma, a </a:t>
            </a:r>
            <a:r>
              <a:rPr lang="pt-BR" sz="3200" b="1" u="sng" dirty="0"/>
              <a:t>decisão reclamada concluiu que</a:t>
            </a:r>
            <a:r>
              <a:rPr lang="pt-BR" sz="3200" dirty="0"/>
              <a:t> mesmo com a edição da LC 173/2020, </a:t>
            </a:r>
            <a:r>
              <a:rPr lang="pt-BR" sz="3200" b="1" u="sng" dirty="0"/>
              <a:t>inexistiria vedação da concessão da revisão geral anual ao funcionalismo</a:t>
            </a:r>
            <a:r>
              <a:rPr lang="pt-BR" sz="3200" dirty="0"/>
              <a:t>, sendo que a Consulta prolatada pela Corte de Contas, possui natureza vinculante a todos os entes jurisdicionados do Estado do Paraná, acarretando eventualmente até mesmo aplicação de sanções aos gestores que não a observarem.</a:t>
            </a:r>
          </a:p>
          <a:p>
            <a:pPr marL="395288" lvl="1" indent="0" algn="just">
              <a:buNone/>
            </a:pPr>
            <a:r>
              <a:rPr lang="pt-BR" sz="2800" dirty="0"/>
              <a:t>“Adentrando especificamente ao primeiro questionamento, no que tange a concessão de revisão geral anual, deve ser destacado que o texto do inciso I do art. 8º da LC 173/20 não a proíbe, uma vez que não podem ser confundidos os institutos de “reajuste” e “revisão”.”</a:t>
            </a:r>
          </a:p>
        </p:txBody>
      </p:sp>
    </p:spTree>
    <p:extLst>
      <p:ext uri="{BB962C8B-B14F-4D97-AF65-F5344CB8AC3E}">
        <p14:creationId xmlns:p14="http://schemas.microsoft.com/office/powerpoint/2010/main" val="26568139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51C0-D729-4373-A266-4DC85297030C}"/>
              </a:ext>
            </a:extLst>
          </p:cNvPr>
          <p:cNvSpPr>
            <a:spLocks noGrp="1"/>
          </p:cNvSpPr>
          <p:nvPr>
            <p:ph type="title"/>
          </p:nvPr>
        </p:nvSpPr>
        <p:spPr/>
        <p:txBody>
          <a:bodyPr/>
          <a:lstStyle/>
          <a:p>
            <a:r>
              <a:rPr lang="pt-BR" dirty="0"/>
              <a:t>RCL 48.538</a:t>
            </a:r>
          </a:p>
        </p:txBody>
      </p:sp>
      <p:sp>
        <p:nvSpPr>
          <p:cNvPr id="3" name="Espaço Reservado para Conteúdo 2">
            <a:extLst>
              <a:ext uri="{FF2B5EF4-FFF2-40B4-BE49-F238E27FC236}">
                <a16:creationId xmlns:a16="http://schemas.microsoft.com/office/drawing/2014/main" id="{D17D1257-486A-46AC-B4F5-6D818D32F7E7}"/>
              </a:ext>
            </a:extLst>
          </p:cNvPr>
          <p:cNvSpPr>
            <a:spLocks noGrp="1"/>
          </p:cNvSpPr>
          <p:nvPr>
            <p:ph idx="1"/>
          </p:nvPr>
        </p:nvSpPr>
        <p:spPr/>
        <p:txBody>
          <a:bodyPr>
            <a:normAutofit/>
          </a:bodyPr>
          <a:lstStyle/>
          <a:p>
            <a:pPr marL="0" indent="0" algn="just">
              <a:buNone/>
            </a:pPr>
            <a:r>
              <a:rPr lang="pt-BR" sz="3200" dirty="0"/>
              <a:t>Dessa forma, a </a:t>
            </a:r>
            <a:r>
              <a:rPr lang="pt-BR" sz="3200" b="1" u="sng" dirty="0"/>
              <a:t>decisão reclamada concluiu que</a:t>
            </a:r>
            <a:r>
              <a:rPr lang="pt-BR" sz="3200" dirty="0"/>
              <a:t> mesmo com a edição da LC 173/2020, </a:t>
            </a:r>
            <a:r>
              <a:rPr lang="pt-BR" sz="3200" b="1" u="sng" dirty="0"/>
              <a:t>inexistiria vedação da concessão da revisão geral anual ao funcionalismo</a:t>
            </a:r>
            <a:r>
              <a:rPr lang="pt-BR" sz="3200" dirty="0"/>
              <a:t>, sendo que a Consulta prolatada pela Corte de Contas, possui natureza vinculante a todos os entes jurisdicionados do Estado do Paraná, acarretando eventualmente até mesmo aplicação de sanções aos gestores que não a observarem.</a:t>
            </a:r>
          </a:p>
        </p:txBody>
      </p:sp>
    </p:spTree>
    <p:extLst>
      <p:ext uri="{BB962C8B-B14F-4D97-AF65-F5344CB8AC3E}">
        <p14:creationId xmlns:p14="http://schemas.microsoft.com/office/powerpoint/2010/main" val="962418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BA51C0-D729-4373-A266-4DC85297030C}"/>
              </a:ext>
            </a:extLst>
          </p:cNvPr>
          <p:cNvSpPr>
            <a:spLocks noGrp="1"/>
          </p:cNvSpPr>
          <p:nvPr>
            <p:ph type="title"/>
          </p:nvPr>
        </p:nvSpPr>
        <p:spPr/>
        <p:txBody>
          <a:bodyPr/>
          <a:lstStyle/>
          <a:p>
            <a:r>
              <a:rPr lang="pt-BR" dirty="0"/>
              <a:t>RCL 48.538</a:t>
            </a:r>
          </a:p>
        </p:txBody>
      </p:sp>
      <p:sp>
        <p:nvSpPr>
          <p:cNvPr id="3" name="Espaço Reservado para Conteúdo 2">
            <a:extLst>
              <a:ext uri="{FF2B5EF4-FFF2-40B4-BE49-F238E27FC236}">
                <a16:creationId xmlns:a16="http://schemas.microsoft.com/office/drawing/2014/main" id="{D17D1257-486A-46AC-B4F5-6D818D32F7E7}"/>
              </a:ext>
            </a:extLst>
          </p:cNvPr>
          <p:cNvSpPr>
            <a:spLocks noGrp="1"/>
          </p:cNvSpPr>
          <p:nvPr>
            <p:ph idx="1"/>
          </p:nvPr>
        </p:nvSpPr>
        <p:spPr/>
        <p:txBody>
          <a:bodyPr>
            <a:normAutofit fontScale="77500" lnSpcReduction="20000"/>
          </a:bodyPr>
          <a:lstStyle/>
          <a:p>
            <a:pPr marL="0" indent="0" algn="just">
              <a:buNone/>
            </a:pPr>
            <a:r>
              <a:rPr lang="pt-BR" sz="3200" dirty="0"/>
              <a:t>Dessa forma, a </a:t>
            </a:r>
            <a:r>
              <a:rPr lang="pt-BR" sz="3200" b="1" u="sng" dirty="0"/>
              <a:t>decisão reclamada concluiu que</a:t>
            </a:r>
            <a:r>
              <a:rPr lang="pt-BR" sz="3200" dirty="0"/>
              <a:t> mesmo com a edição da LC 173/2020, </a:t>
            </a:r>
            <a:r>
              <a:rPr lang="pt-BR" sz="3200" b="1" u="sng" dirty="0"/>
              <a:t>inexistiria vedação da concessão da revisão geral anual ao funcionalismo</a:t>
            </a:r>
            <a:r>
              <a:rPr lang="pt-BR" sz="3200" dirty="0"/>
              <a:t>, sendo que a Consulta prolatada pela Corte de Contas, possui natureza vinculante a todos os entes jurisdicionados do Estado do Paraná, acarretando eventualmente até mesmo aplicação de sanções aos gestores que não a observarem.</a:t>
            </a:r>
          </a:p>
          <a:p>
            <a:pPr marL="0" indent="0" algn="just">
              <a:buNone/>
            </a:pPr>
            <a:r>
              <a:rPr lang="pt-BR" sz="3200" dirty="0"/>
              <a:t>“Adentrando especificamente ao primeiro questionamento, no que tange a concessão de revisão geral anual, deve ser destacado que o texto do inciso I do art. 8º da LC 173/20 não a proíbe, uma vez que não podem ser confundidos os institutos de “reajuste” e “revisão”.”</a:t>
            </a:r>
          </a:p>
        </p:txBody>
      </p:sp>
    </p:spTree>
    <p:extLst>
      <p:ext uri="{BB962C8B-B14F-4D97-AF65-F5344CB8AC3E}">
        <p14:creationId xmlns:p14="http://schemas.microsoft.com/office/powerpoint/2010/main" val="933585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294331-8BC3-41BB-B52D-C4FAF3368D57}"/>
              </a:ext>
            </a:extLst>
          </p:cNvPr>
          <p:cNvSpPr>
            <a:spLocks noGrp="1"/>
          </p:cNvSpPr>
          <p:nvPr>
            <p:ph type="title"/>
          </p:nvPr>
        </p:nvSpPr>
        <p:spPr/>
        <p:txBody>
          <a:bodyPr/>
          <a:lstStyle/>
          <a:p>
            <a:r>
              <a:rPr lang="pt-BR" dirty="0"/>
              <a:t>Antes de mais nada</a:t>
            </a:r>
          </a:p>
        </p:txBody>
      </p:sp>
      <p:sp>
        <p:nvSpPr>
          <p:cNvPr id="3" name="Espaço Reservado para Conteúdo 2">
            <a:extLst>
              <a:ext uri="{FF2B5EF4-FFF2-40B4-BE49-F238E27FC236}">
                <a16:creationId xmlns:a16="http://schemas.microsoft.com/office/drawing/2014/main" id="{FC5B56CA-351C-46A9-9D70-AA1A5BA3B126}"/>
              </a:ext>
            </a:extLst>
          </p:cNvPr>
          <p:cNvSpPr>
            <a:spLocks noGrp="1"/>
          </p:cNvSpPr>
          <p:nvPr>
            <p:ph idx="1"/>
          </p:nvPr>
        </p:nvSpPr>
        <p:spPr/>
        <p:txBody>
          <a:bodyPr>
            <a:normAutofit lnSpcReduction="10000"/>
          </a:bodyPr>
          <a:lstStyle/>
          <a:p>
            <a:r>
              <a:rPr lang="pt-BR" dirty="0"/>
              <a:t>O que é Direito Financeiro?</a:t>
            </a:r>
          </a:p>
          <a:p>
            <a:r>
              <a:rPr lang="pt-BR" dirty="0"/>
              <a:t>Qual o tamanho do Direito Financeiro?</a:t>
            </a:r>
          </a:p>
          <a:p>
            <a:pPr marL="1074738" lvl="1"/>
            <a:r>
              <a:rPr lang="pt-BR" dirty="0"/>
              <a:t>Título VI (de IX) – Da Tributação e do Orçamento</a:t>
            </a:r>
          </a:p>
          <a:p>
            <a:pPr marL="1074738" lvl="1"/>
            <a:r>
              <a:rPr lang="pt-BR" dirty="0"/>
              <a:t>Capítulo II – Das Finanças Públicas (art. 163 a 169)</a:t>
            </a:r>
          </a:p>
          <a:p>
            <a:pPr marL="1074738" lvl="1"/>
            <a:r>
              <a:rPr lang="pt-BR" dirty="0"/>
              <a:t>8 artigos com 1577 de 39537 palavras (4%)</a:t>
            </a:r>
          </a:p>
          <a:p>
            <a:pPr marL="1074738" lvl="1"/>
            <a:r>
              <a:rPr lang="pt-BR" dirty="0"/>
              <a:t>Emendas Constitucionais 19, 42, 45, 85, 86, 100, 102, 103, 105, 106 e 109.</a:t>
            </a:r>
          </a:p>
          <a:p>
            <a:pPr marL="1074738" lvl="1"/>
            <a:r>
              <a:rPr lang="pt-BR" dirty="0"/>
              <a:t>HOJE</a:t>
            </a:r>
          </a:p>
          <a:p>
            <a:pPr marL="1074738" lvl="1"/>
            <a:r>
              <a:rPr lang="pt-BR" dirty="0"/>
              <a:t>17 artigos com 6253 de 66089 palavras (9,5%)</a:t>
            </a:r>
          </a:p>
          <a:p>
            <a:endParaRPr lang="pt-BR" dirty="0"/>
          </a:p>
          <a:p>
            <a:endParaRPr lang="pt-BR" dirty="0"/>
          </a:p>
          <a:p>
            <a:endParaRPr lang="pt-BR" dirty="0"/>
          </a:p>
        </p:txBody>
      </p:sp>
    </p:spTree>
    <p:extLst>
      <p:ext uri="{BB962C8B-B14F-4D97-AF65-F5344CB8AC3E}">
        <p14:creationId xmlns:p14="http://schemas.microsoft.com/office/powerpoint/2010/main" val="34789762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4F200-9AF1-45FA-9DE4-7B99A3EDDCF2}"/>
              </a:ext>
            </a:extLst>
          </p:cNvPr>
          <p:cNvSpPr>
            <a:spLocks noGrp="1"/>
          </p:cNvSpPr>
          <p:nvPr>
            <p:ph type="title"/>
          </p:nvPr>
        </p:nvSpPr>
        <p:spPr/>
        <p:txBody>
          <a:bodyPr/>
          <a:lstStyle/>
          <a:p>
            <a:r>
              <a:rPr lang="pt-BR" dirty="0"/>
              <a:t>SL 1.423</a:t>
            </a:r>
          </a:p>
        </p:txBody>
      </p:sp>
      <p:sp>
        <p:nvSpPr>
          <p:cNvPr id="3" name="Espaço Reservado para Conteúdo 2">
            <a:extLst>
              <a:ext uri="{FF2B5EF4-FFF2-40B4-BE49-F238E27FC236}">
                <a16:creationId xmlns:a16="http://schemas.microsoft.com/office/drawing/2014/main" id="{A44E2013-204F-413A-984C-1012F43DF854}"/>
              </a:ext>
            </a:extLst>
          </p:cNvPr>
          <p:cNvSpPr>
            <a:spLocks noGrp="1"/>
          </p:cNvSpPr>
          <p:nvPr>
            <p:ph idx="1"/>
          </p:nvPr>
        </p:nvSpPr>
        <p:spPr/>
        <p:txBody>
          <a:bodyPr>
            <a:normAutofit fontScale="85000" lnSpcReduction="20000"/>
          </a:bodyPr>
          <a:lstStyle/>
          <a:p>
            <a:pPr marL="0" indent="0" algn="just">
              <a:buNone/>
            </a:pPr>
            <a:r>
              <a:rPr lang="pt-BR" dirty="0"/>
              <a:t>Trata-se de suspensão de liminar ajuizada pelo Ministério Público do Estado de São Paulo, visando a sustar os efeitos de decisão proferida no agravo interno na ação direta de inconstitucionalidade nº 2128860-87.2020.8.26.0000/50000, no âmbito do Tribunal de Justiça do Estado de São Paulo, concessiva de liminar para que as disposições do Ato Normativo nº 01/2020 (dispondo sobre as limitações com gasto de pessoal impostas pela Lei Complementar nº 173/2020, editado conjuntamente pelo Tribunal de Justiça, Tribunal de Contas e Ministério Público daquela unidade da federação) não impeçam a aquisição dos direitos decorrentes do adicional por tempo de serviço e da licença-prêmio, mantida a suspensão do pagamento e da fruição de tais benefícios durante o período de 27 de maio de 2020 a 31 de dezembro de 2021.</a:t>
            </a:r>
          </a:p>
        </p:txBody>
      </p:sp>
    </p:spTree>
    <p:extLst>
      <p:ext uri="{BB962C8B-B14F-4D97-AF65-F5344CB8AC3E}">
        <p14:creationId xmlns:p14="http://schemas.microsoft.com/office/powerpoint/2010/main" val="3767883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4F200-9AF1-45FA-9DE4-7B99A3EDDCF2}"/>
              </a:ext>
            </a:extLst>
          </p:cNvPr>
          <p:cNvSpPr>
            <a:spLocks noGrp="1"/>
          </p:cNvSpPr>
          <p:nvPr>
            <p:ph type="title"/>
          </p:nvPr>
        </p:nvSpPr>
        <p:spPr/>
        <p:txBody>
          <a:bodyPr/>
          <a:lstStyle/>
          <a:p>
            <a:r>
              <a:rPr lang="pt-BR" dirty="0"/>
              <a:t>SL 1.423</a:t>
            </a:r>
          </a:p>
        </p:txBody>
      </p:sp>
      <p:sp>
        <p:nvSpPr>
          <p:cNvPr id="3" name="Espaço Reservado para Conteúdo 2">
            <a:extLst>
              <a:ext uri="{FF2B5EF4-FFF2-40B4-BE49-F238E27FC236}">
                <a16:creationId xmlns:a16="http://schemas.microsoft.com/office/drawing/2014/main" id="{A44E2013-204F-413A-984C-1012F43DF854}"/>
              </a:ext>
            </a:extLst>
          </p:cNvPr>
          <p:cNvSpPr>
            <a:spLocks noGrp="1"/>
          </p:cNvSpPr>
          <p:nvPr>
            <p:ph idx="1"/>
          </p:nvPr>
        </p:nvSpPr>
        <p:spPr/>
        <p:txBody>
          <a:bodyPr>
            <a:normAutofit fontScale="92500" lnSpcReduction="10000"/>
          </a:bodyPr>
          <a:lstStyle/>
          <a:p>
            <a:pPr marL="0" indent="0" algn="just">
              <a:buNone/>
            </a:pPr>
            <a:r>
              <a:rPr lang="pt-BR" dirty="0"/>
              <a:t>SUSPENSÃO DE LIMINAR. DIREITO FINANCEIRO. SERVIDORES PÚBLICOS. DECISÃO EM AÇÃO DIRETA DE INCONSTITUCIONALIDADE. LC Nº 173/2020. ALEGAÇÃO DE RISCO À ORDEM E À ECONOMIA PÚBLICAS. INOCORRÊNCIA. AUSÊNCIA DE EFEITOS FINANCEIROS IMEDIATOS. SUSPENSÃO DO PAGAMENTO E FRUIÇÃO DE BENEFÍCIOS. APARATO ADMINISTRATIVO DE GESTÃO DE RECURSOS HUMANOS JÁ EXISTENTE. ESTREITO ÂMBITO DE COGNIÇÃO DOS INCIDENTES DE CONTRACAUTELA. PEDIDO DE SUSPENSÃO QUE SE JULGA IMPROCEDENTE. </a:t>
            </a:r>
          </a:p>
        </p:txBody>
      </p:sp>
    </p:spTree>
    <p:extLst>
      <p:ext uri="{BB962C8B-B14F-4D97-AF65-F5344CB8AC3E}">
        <p14:creationId xmlns:p14="http://schemas.microsoft.com/office/powerpoint/2010/main" val="30647079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4F200-9AF1-45FA-9DE4-7B99A3EDDCF2}"/>
              </a:ext>
            </a:extLst>
          </p:cNvPr>
          <p:cNvSpPr>
            <a:spLocks noGrp="1"/>
          </p:cNvSpPr>
          <p:nvPr>
            <p:ph type="title"/>
          </p:nvPr>
        </p:nvSpPr>
        <p:spPr/>
        <p:txBody>
          <a:bodyPr/>
          <a:lstStyle/>
          <a:p>
            <a:r>
              <a:rPr lang="pt-BR" dirty="0"/>
              <a:t>RCL 48.160</a:t>
            </a:r>
          </a:p>
        </p:txBody>
      </p:sp>
      <p:sp>
        <p:nvSpPr>
          <p:cNvPr id="3" name="Espaço Reservado para Conteúdo 2">
            <a:extLst>
              <a:ext uri="{FF2B5EF4-FFF2-40B4-BE49-F238E27FC236}">
                <a16:creationId xmlns:a16="http://schemas.microsoft.com/office/drawing/2014/main" id="{A44E2013-204F-413A-984C-1012F43DF854}"/>
              </a:ext>
            </a:extLst>
          </p:cNvPr>
          <p:cNvSpPr>
            <a:spLocks noGrp="1"/>
          </p:cNvSpPr>
          <p:nvPr>
            <p:ph idx="1"/>
          </p:nvPr>
        </p:nvSpPr>
        <p:spPr/>
        <p:txBody>
          <a:bodyPr>
            <a:normAutofit fontScale="92500" lnSpcReduction="20000"/>
          </a:bodyPr>
          <a:lstStyle/>
          <a:p>
            <a:pPr marL="0" indent="0" algn="just">
              <a:buNone/>
            </a:pPr>
            <a:r>
              <a:rPr lang="pt-BR" dirty="0"/>
              <a:t>Trata-se de reclamação, com pedido liminar, ajuizada pelo Estado de São Paulo em face de acórdão proferido pela Turma da Fazenda do Colégio Recursal de Araçatuba (Autos nº 1005278-14.2020.8.26.0438). No julgamento de recurso inominado, o órgão reclamado, conferindo interpretação ao art. 8º, IX, da Lei Complementar nº 173 de 2020, determinou a suspensão do pagamento de adicionais temporais (anuênios, triênios e quinquênios) e da fruição de licença-prêmio entre 27 de maio de 2020 e 31 de dezembro de 2021, mantendo, no entanto, a sentença no que se refere à continuidade do cômputo do tempo de serviço, para os devidos fins, neste período.</a:t>
            </a:r>
          </a:p>
        </p:txBody>
      </p:sp>
    </p:spTree>
    <p:extLst>
      <p:ext uri="{BB962C8B-B14F-4D97-AF65-F5344CB8AC3E}">
        <p14:creationId xmlns:p14="http://schemas.microsoft.com/office/powerpoint/2010/main" val="4229990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4F200-9AF1-45FA-9DE4-7B99A3EDDCF2}"/>
              </a:ext>
            </a:extLst>
          </p:cNvPr>
          <p:cNvSpPr>
            <a:spLocks noGrp="1"/>
          </p:cNvSpPr>
          <p:nvPr>
            <p:ph type="title"/>
          </p:nvPr>
        </p:nvSpPr>
        <p:spPr/>
        <p:txBody>
          <a:bodyPr/>
          <a:lstStyle/>
          <a:p>
            <a:r>
              <a:rPr lang="pt-BR" dirty="0"/>
              <a:t>RCL 48.160</a:t>
            </a:r>
          </a:p>
        </p:txBody>
      </p:sp>
      <p:sp>
        <p:nvSpPr>
          <p:cNvPr id="3" name="Espaço Reservado para Conteúdo 2">
            <a:extLst>
              <a:ext uri="{FF2B5EF4-FFF2-40B4-BE49-F238E27FC236}">
                <a16:creationId xmlns:a16="http://schemas.microsoft.com/office/drawing/2014/main" id="{A44E2013-204F-413A-984C-1012F43DF854}"/>
              </a:ext>
            </a:extLst>
          </p:cNvPr>
          <p:cNvSpPr>
            <a:spLocks noGrp="1"/>
          </p:cNvSpPr>
          <p:nvPr>
            <p:ph idx="1"/>
          </p:nvPr>
        </p:nvSpPr>
        <p:spPr/>
        <p:txBody>
          <a:bodyPr>
            <a:normAutofit fontScale="85000" lnSpcReduction="20000"/>
          </a:bodyPr>
          <a:lstStyle/>
          <a:p>
            <a:pPr marL="0" indent="0" algn="just">
              <a:buNone/>
            </a:pPr>
            <a:r>
              <a:rPr lang="pt-BR" dirty="0"/>
              <a:t>Como se vê, o órgão reclamado acabou por realizar interpretação conforme a Constituição de norma já declarada constitucional pelo Supremo Tribunal Federal, conferindo-lhe sentido que, aparentemente, confronta com a essência do decidido nos paradigmas invocados. O próprio relator das </a:t>
            </a:r>
            <a:r>
              <a:rPr lang="pt-BR" dirty="0" err="1"/>
              <a:t>ADIs</a:t>
            </a:r>
            <a:r>
              <a:rPr lang="pt-BR" dirty="0"/>
              <a:t> 6.442, 6.447, 6.450 e 6.525, Min. Alexandre de Moraes, reconheceu a ofensa ao apreciar idêntica decisão do TJSP nos autos das </a:t>
            </a:r>
            <a:r>
              <a:rPr lang="pt-BR" dirty="0" err="1"/>
              <a:t>Rcls</a:t>
            </a:r>
            <a:r>
              <a:rPr lang="pt-BR" dirty="0"/>
              <a:t> 48.158 e </a:t>
            </a:r>
            <a:r>
              <a:rPr lang="pt-BR" dirty="0" err="1"/>
              <a:t>Rcl</a:t>
            </a:r>
            <a:r>
              <a:rPr lang="pt-BR"/>
              <a:t> 48.157</a:t>
            </a:r>
          </a:p>
          <a:p>
            <a:pPr marL="0" indent="0" algn="just">
              <a:buNone/>
            </a:pPr>
            <a:r>
              <a:rPr lang="pt-BR"/>
              <a:t>...</a:t>
            </a:r>
            <a:endParaRPr lang="pt-BR" dirty="0"/>
          </a:p>
          <a:p>
            <a:pPr marL="0" indent="0" algn="just">
              <a:buNone/>
            </a:pPr>
            <a:r>
              <a:rPr lang="pt-BR" dirty="0"/>
              <a:t>Diante do exposto, com base do art. 932, II, do CPC/2015, defiro o pedido liminar, para suspender o andamento do Processo nº 1005278-14.2020.8.26.0438, até o julgamento definitivo da presente reclamação.</a:t>
            </a:r>
          </a:p>
        </p:txBody>
      </p:sp>
    </p:spTree>
    <p:extLst>
      <p:ext uri="{BB962C8B-B14F-4D97-AF65-F5344CB8AC3E}">
        <p14:creationId xmlns:p14="http://schemas.microsoft.com/office/powerpoint/2010/main" val="35624353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79D07-AA93-47F3-BF0B-64450BAAFF72}"/>
              </a:ext>
            </a:extLst>
          </p:cNvPr>
          <p:cNvSpPr>
            <a:spLocks noGrp="1"/>
          </p:cNvSpPr>
          <p:nvPr>
            <p:ph type="title"/>
          </p:nvPr>
        </p:nvSpPr>
        <p:spPr/>
        <p:txBody>
          <a:bodyPr/>
          <a:lstStyle/>
          <a:p>
            <a:r>
              <a:rPr lang="pt-BR" dirty="0"/>
              <a:t>LC 178/2020</a:t>
            </a:r>
          </a:p>
        </p:txBody>
      </p:sp>
      <p:sp>
        <p:nvSpPr>
          <p:cNvPr id="3" name="Espaço Reservado para Conteúdo 2">
            <a:extLst>
              <a:ext uri="{FF2B5EF4-FFF2-40B4-BE49-F238E27FC236}">
                <a16:creationId xmlns:a16="http://schemas.microsoft.com/office/drawing/2014/main" id="{E5C1783F-A776-4713-AA75-2B6DFCD2FA86}"/>
              </a:ext>
            </a:extLst>
          </p:cNvPr>
          <p:cNvSpPr>
            <a:spLocks noGrp="1"/>
          </p:cNvSpPr>
          <p:nvPr>
            <p:ph idx="1"/>
          </p:nvPr>
        </p:nvSpPr>
        <p:spPr>
          <a:xfrm>
            <a:off x="457200" y="1311564"/>
            <a:ext cx="10722932" cy="4865399"/>
          </a:xfrm>
        </p:spPr>
        <p:txBody>
          <a:bodyPr>
            <a:normAutofit lnSpcReduction="10000"/>
          </a:bodyPr>
          <a:lstStyle/>
          <a:p>
            <a:pPr marL="0" indent="0" algn="just">
              <a:buNone/>
            </a:pPr>
            <a:r>
              <a:rPr lang="pt-BR" dirty="0"/>
              <a:t>Art. 18. Para os efeitos desta Lei Complementar, entende-se como despesa total com pessoal: o somatório dos gastos do ente da Federação com os ativos, os inativos e os pensionistas, relativos a mandatos eletivos, cargos, funções ou empregos, civis, militares e de membros de Poder, com quaisquer espécies remuneratórias, tais como vencimentos e vantagens, fixas e variáveis, subsídios, proventos da aposentadoria, reformas e pensões, inclusive adicionais, gratificações, horas extras e vantagens pessoais de qualquer natureza, bem como encargos sociais e contribuições recolhidas pelo ente às entidades de previdência.</a:t>
            </a:r>
          </a:p>
        </p:txBody>
      </p:sp>
      <p:sp>
        <p:nvSpPr>
          <p:cNvPr id="4" name="Elipse 3">
            <a:extLst>
              <a:ext uri="{FF2B5EF4-FFF2-40B4-BE49-F238E27FC236}">
                <a16:creationId xmlns:a16="http://schemas.microsoft.com/office/drawing/2014/main" id="{FCCBB008-BDFD-4608-94E9-6D60B3D0D2BA}"/>
              </a:ext>
            </a:extLst>
          </p:cNvPr>
          <p:cNvSpPr/>
          <p:nvPr/>
        </p:nvSpPr>
        <p:spPr>
          <a:xfrm>
            <a:off x="6613236" y="2115127"/>
            <a:ext cx="4566896" cy="68349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Elipse 4">
            <a:extLst>
              <a:ext uri="{FF2B5EF4-FFF2-40B4-BE49-F238E27FC236}">
                <a16:creationId xmlns:a16="http://schemas.microsoft.com/office/drawing/2014/main" id="{D53AC9B9-907C-4AFC-8668-7C4453FE6839}"/>
              </a:ext>
            </a:extLst>
          </p:cNvPr>
          <p:cNvSpPr/>
          <p:nvPr/>
        </p:nvSpPr>
        <p:spPr>
          <a:xfrm>
            <a:off x="3948545" y="3804299"/>
            <a:ext cx="7301345" cy="683491"/>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a:extLst>
              <a:ext uri="{FF2B5EF4-FFF2-40B4-BE49-F238E27FC236}">
                <a16:creationId xmlns:a16="http://schemas.microsoft.com/office/drawing/2014/main" id="{679948B1-4235-449A-99FA-36201E8EB631}"/>
              </a:ext>
            </a:extLst>
          </p:cNvPr>
          <p:cNvSpPr/>
          <p:nvPr/>
        </p:nvSpPr>
        <p:spPr>
          <a:xfrm>
            <a:off x="0" y="4985474"/>
            <a:ext cx="11734800" cy="134115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6423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BC45E3-2C09-4657-B20C-802E13C692DE}"/>
              </a:ext>
            </a:extLst>
          </p:cNvPr>
          <p:cNvSpPr>
            <a:spLocks noGrp="1"/>
          </p:cNvSpPr>
          <p:nvPr>
            <p:ph type="title"/>
          </p:nvPr>
        </p:nvSpPr>
        <p:spPr/>
        <p:txBody>
          <a:bodyPr/>
          <a:lstStyle/>
          <a:p>
            <a:r>
              <a:rPr lang="pt-BR" dirty="0"/>
              <a:t>LC 178/2020</a:t>
            </a:r>
          </a:p>
        </p:txBody>
      </p:sp>
      <p:sp>
        <p:nvSpPr>
          <p:cNvPr id="3" name="Espaço Reservado para Conteúdo 2">
            <a:extLst>
              <a:ext uri="{FF2B5EF4-FFF2-40B4-BE49-F238E27FC236}">
                <a16:creationId xmlns:a16="http://schemas.microsoft.com/office/drawing/2014/main" id="{AEECF30B-624D-433B-B52C-138A46D16B3C}"/>
              </a:ext>
            </a:extLst>
          </p:cNvPr>
          <p:cNvSpPr>
            <a:spLocks noGrp="1"/>
          </p:cNvSpPr>
          <p:nvPr>
            <p:ph idx="1"/>
          </p:nvPr>
        </p:nvSpPr>
        <p:spPr>
          <a:xfrm>
            <a:off x="457200" y="1524000"/>
            <a:ext cx="10722932" cy="4652963"/>
          </a:xfrm>
        </p:spPr>
        <p:txBody>
          <a:bodyPr>
            <a:normAutofit fontScale="77500" lnSpcReduction="20000"/>
          </a:bodyPr>
          <a:lstStyle/>
          <a:p>
            <a:pPr marL="0" indent="0" algn="just">
              <a:buNone/>
            </a:pPr>
            <a:r>
              <a:rPr lang="pt-BR" dirty="0"/>
              <a:t>Art. 2º Para os efeitos desta Lei Complementar, entende-se como:</a:t>
            </a:r>
          </a:p>
          <a:p>
            <a:pPr marL="0" indent="0" algn="just">
              <a:buNone/>
            </a:pPr>
            <a:r>
              <a:rPr lang="pt-BR" dirty="0"/>
              <a:t>IV - </a:t>
            </a:r>
            <a:r>
              <a:rPr lang="pt-BR" b="1" u="sng" dirty="0"/>
              <a:t>receita corrente líquida</a:t>
            </a:r>
            <a:r>
              <a:rPr lang="pt-BR" dirty="0"/>
              <a:t>: somatório das receitas tributárias, de contribuições, patrimoniais, industriais, agropecuárias, de serviços, transferências correntes e outras receitas também correntes, deduzidos:</a:t>
            </a:r>
          </a:p>
          <a:p>
            <a:pPr marL="0" indent="0" algn="just">
              <a:buNone/>
            </a:pPr>
            <a:r>
              <a:rPr lang="pt-BR" dirty="0"/>
              <a:t>a) na União, os valores transferidos aos Estados e Municípios por determinação constitucional ou legal, e as contribuições mencionadas na alínea a do inciso I e no inciso II do art. 195, e no art. 239 da Constituição;</a:t>
            </a:r>
          </a:p>
          <a:p>
            <a:pPr marL="0" indent="0" algn="just">
              <a:buNone/>
            </a:pPr>
            <a:r>
              <a:rPr lang="pt-BR" dirty="0"/>
              <a:t>b) nos Estados, as parcelas entregues aos Municípios por determinação constitucional;</a:t>
            </a:r>
          </a:p>
          <a:p>
            <a:pPr marL="0" indent="0" algn="just">
              <a:buNone/>
            </a:pPr>
            <a:r>
              <a:rPr lang="pt-BR" dirty="0"/>
              <a:t>c) </a:t>
            </a:r>
            <a:r>
              <a:rPr lang="pt-BR" b="1" u="sng" dirty="0"/>
              <a:t>na União, nos Estados e nos Municípios, a contribuição dos servidores para o custeio do seu sistema de previdência e assistência social e as receitas provenientes da compensação financeira citada no § 9º do art. 201 da Constituição</a:t>
            </a:r>
            <a:r>
              <a:rPr lang="pt-BR" dirty="0"/>
              <a:t>.</a:t>
            </a:r>
          </a:p>
        </p:txBody>
      </p:sp>
    </p:spTree>
    <p:extLst>
      <p:ext uri="{BB962C8B-B14F-4D97-AF65-F5344CB8AC3E}">
        <p14:creationId xmlns:p14="http://schemas.microsoft.com/office/powerpoint/2010/main" val="741850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79D07-AA93-47F3-BF0B-64450BAAFF72}"/>
              </a:ext>
            </a:extLst>
          </p:cNvPr>
          <p:cNvSpPr>
            <a:spLocks noGrp="1"/>
          </p:cNvSpPr>
          <p:nvPr>
            <p:ph type="title"/>
          </p:nvPr>
        </p:nvSpPr>
        <p:spPr/>
        <p:txBody>
          <a:bodyPr/>
          <a:lstStyle/>
          <a:p>
            <a:r>
              <a:rPr lang="pt-BR" dirty="0"/>
              <a:t>LC 178/2020</a:t>
            </a:r>
          </a:p>
        </p:txBody>
      </p:sp>
      <p:sp>
        <p:nvSpPr>
          <p:cNvPr id="3" name="Espaço Reservado para Conteúdo 2">
            <a:extLst>
              <a:ext uri="{FF2B5EF4-FFF2-40B4-BE49-F238E27FC236}">
                <a16:creationId xmlns:a16="http://schemas.microsoft.com/office/drawing/2014/main" id="{E5C1783F-A776-4713-AA75-2B6DFCD2FA86}"/>
              </a:ext>
            </a:extLst>
          </p:cNvPr>
          <p:cNvSpPr>
            <a:spLocks noGrp="1"/>
          </p:cNvSpPr>
          <p:nvPr>
            <p:ph idx="1"/>
          </p:nvPr>
        </p:nvSpPr>
        <p:spPr>
          <a:xfrm>
            <a:off x="457200" y="1311564"/>
            <a:ext cx="10722932" cy="4865399"/>
          </a:xfrm>
        </p:spPr>
        <p:txBody>
          <a:bodyPr>
            <a:normAutofit fontScale="92500" lnSpcReduction="10000"/>
          </a:bodyPr>
          <a:lstStyle/>
          <a:p>
            <a:pPr marL="0" indent="0" algn="just">
              <a:buNone/>
            </a:pPr>
            <a:r>
              <a:rPr lang="pt-BR" dirty="0"/>
              <a:t>Art. 19. [...] § 1º Na verificação do atendimento dos limites definidos neste artigo, não serão computadas as despesas:</a:t>
            </a:r>
          </a:p>
          <a:p>
            <a:pPr marL="0" indent="0" algn="just">
              <a:buNone/>
            </a:pPr>
            <a:r>
              <a:rPr lang="pt-BR" dirty="0"/>
              <a:t>VI - com inativos, ainda que por intermédio de fundo específico, custeadas por recursos provenientes:</a:t>
            </a:r>
          </a:p>
          <a:p>
            <a:pPr marL="0" indent="0" algn="just">
              <a:buNone/>
            </a:pPr>
            <a:r>
              <a:rPr lang="pt-BR" dirty="0"/>
              <a:t>a) da arrecadação de contribuições dos segurados;</a:t>
            </a:r>
          </a:p>
          <a:p>
            <a:pPr marL="0" indent="0" algn="just">
              <a:buNone/>
            </a:pPr>
            <a:r>
              <a:rPr lang="pt-BR" dirty="0"/>
              <a:t>b) da compensação financeira de que trata o § 9º do art. 201 da Constituição;</a:t>
            </a:r>
          </a:p>
          <a:p>
            <a:pPr marL="0" indent="0" algn="just">
              <a:buNone/>
            </a:pPr>
            <a:r>
              <a:rPr lang="pt-BR" dirty="0"/>
              <a:t>c) das demais receitas diretamente arrecadadas por fundo vinculado a tal finalidade, inclusive o produto da alienação de bens, direitos e ativos, bem como seu superávit financeiro.</a:t>
            </a:r>
          </a:p>
        </p:txBody>
      </p:sp>
    </p:spTree>
    <p:extLst>
      <p:ext uri="{BB962C8B-B14F-4D97-AF65-F5344CB8AC3E}">
        <p14:creationId xmlns:p14="http://schemas.microsoft.com/office/powerpoint/2010/main" val="2605669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A79D07-AA93-47F3-BF0B-64450BAAFF72}"/>
              </a:ext>
            </a:extLst>
          </p:cNvPr>
          <p:cNvSpPr>
            <a:spLocks noGrp="1"/>
          </p:cNvSpPr>
          <p:nvPr>
            <p:ph type="title"/>
          </p:nvPr>
        </p:nvSpPr>
        <p:spPr/>
        <p:txBody>
          <a:bodyPr/>
          <a:lstStyle/>
          <a:p>
            <a:r>
              <a:rPr lang="pt-BR" dirty="0"/>
              <a:t>LC 178/2020</a:t>
            </a:r>
          </a:p>
        </p:txBody>
      </p:sp>
      <p:sp>
        <p:nvSpPr>
          <p:cNvPr id="3" name="Espaço Reservado para Conteúdo 2">
            <a:extLst>
              <a:ext uri="{FF2B5EF4-FFF2-40B4-BE49-F238E27FC236}">
                <a16:creationId xmlns:a16="http://schemas.microsoft.com/office/drawing/2014/main" id="{E5C1783F-A776-4713-AA75-2B6DFCD2FA86}"/>
              </a:ext>
            </a:extLst>
          </p:cNvPr>
          <p:cNvSpPr>
            <a:spLocks noGrp="1"/>
          </p:cNvSpPr>
          <p:nvPr>
            <p:ph idx="1"/>
          </p:nvPr>
        </p:nvSpPr>
        <p:spPr>
          <a:xfrm>
            <a:off x="457200" y="1311564"/>
            <a:ext cx="10722932" cy="5070763"/>
          </a:xfrm>
        </p:spPr>
        <p:txBody>
          <a:bodyPr>
            <a:normAutofit fontScale="85000" lnSpcReduction="20000"/>
          </a:bodyPr>
          <a:lstStyle/>
          <a:p>
            <a:pPr marL="0" indent="0" algn="just">
              <a:buNone/>
            </a:pPr>
            <a:r>
              <a:rPr lang="pt-BR" dirty="0"/>
              <a:t>Art. 19. [...] § 1º Na verificação do atendimento dos limites definidos neste artigo, não serão computadas as despesas:</a:t>
            </a:r>
          </a:p>
          <a:p>
            <a:pPr marL="0" indent="0" algn="just">
              <a:buNone/>
            </a:pPr>
            <a:r>
              <a:rPr lang="pt-BR" b="1" u="sng" dirty="0"/>
              <a:t>VI - com inativos e pensionistas, ainda que pagas por intermédio de unidade gestora única ou fundo previsto no art. 249 da Constituição Federal, quanto à parcela custeada por recursos provenientes:</a:t>
            </a:r>
          </a:p>
          <a:p>
            <a:pPr marL="0" indent="0" algn="just">
              <a:buNone/>
            </a:pPr>
            <a:r>
              <a:rPr lang="pt-BR" dirty="0"/>
              <a:t>a) da arrecadação de contribuições dos segurados;</a:t>
            </a:r>
          </a:p>
          <a:p>
            <a:pPr marL="0" indent="0" algn="just">
              <a:buNone/>
            </a:pPr>
            <a:r>
              <a:rPr lang="pt-BR" dirty="0"/>
              <a:t>b) da compensação financeira de que trata o § 9º do art. 201 da Constituição;</a:t>
            </a:r>
          </a:p>
          <a:p>
            <a:pPr marL="0" indent="0" algn="just">
              <a:buNone/>
            </a:pPr>
            <a:r>
              <a:rPr lang="pt-BR" b="1" u="sng" dirty="0"/>
              <a:t>c) de transferências destinadas a promover o equilíbrio atuarial do regime de previdência, na forma definida pelo órgão do Poder Executivo federal responsável pela orientação, pela supervisão e pelo acompanhamento dos regimes próprios de previdência social dos servidores públicos.</a:t>
            </a:r>
          </a:p>
        </p:txBody>
      </p:sp>
    </p:spTree>
    <p:extLst>
      <p:ext uri="{BB962C8B-B14F-4D97-AF65-F5344CB8AC3E}">
        <p14:creationId xmlns:p14="http://schemas.microsoft.com/office/powerpoint/2010/main" val="9658741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D6892-66CF-4E12-8AFA-14278BF6001C}"/>
              </a:ext>
            </a:extLst>
          </p:cNvPr>
          <p:cNvSpPr>
            <a:spLocks noGrp="1"/>
          </p:cNvSpPr>
          <p:nvPr>
            <p:ph type="title"/>
          </p:nvPr>
        </p:nvSpPr>
        <p:spPr/>
        <p:txBody>
          <a:bodyPr/>
          <a:lstStyle/>
          <a:p>
            <a:r>
              <a:rPr lang="pt-BR" dirty="0"/>
              <a:t>Município com RCL = 100</a:t>
            </a:r>
          </a:p>
        </p:txBody>
      </p:sp>
      <p:sp>
        <p:nvSpPr>
          <p:cNvPr id="3" name="Espaço Reservado para Conteúdo 2">
            <a:extLst>
              <a:ext uri="{FF2B5EF4-FFF2-40B4-BE49-F238E27FC236}">
                <a16:creationId xmlns:a16="http://schemas.microsoft.com/office/drawing/2014/main" id="{30B043D1-6895-4311-9C08-9B29314CEEE5}"/>
              </a:ext>
            </a:extLst>
          </p:cNvPr>
          <p:cNvSpPr>
            <a:spLocks noGrp="1"/>
          </p:cNvSpPr>
          <p:nvPr>
            <p:ph idx="1"/>
          </p:nvPr>
        </p:nvSpPr>
        <p:spPr>
          <a:xfrm>
            <a:off x="101600" y="1825625"/>
            <a:ext cx="11951855" cy="4351338"/>
          </a:xfrm>
        </p:spPr>
        <p:txBody>
          <a:bodyPr>
            <a:normAutofit fontScale="55000" lnSpcReduction="20000"/>
          </a:bodyPr>
          <a:lstStyle/>
          <a:p>
            <a:pPr marL="0" indent="0">
              <a:buNone/>
            </a:pPr>
            <a:r>
              <a:rPr lang="pt-BR" sz="3800" dirty="0"/>
              <a:t>Somatório de rubricas que integram a base de contribuição previdenciária	  	35,00 </a:t>
            </a:r>
          </a:p>
          <a:p>
            <a:pPr marL="0" indent="0">
              <a:buNone/>
            </a:pPr>
            <a:r>
              <a:rPr lang="pt-BR" sz="3800" dirty="0"/>
              <a:t>Somatório de rubricas que não integram a base de contribuição previdenciária	 13,00 </a:t>
            </a:r>
          </a:p>
          <a:p>
            <a:pPr marL="0" indent="0">
              <a:buNone/>
            </a:pPr>
            <a:r>
              <a:rPr lang="pt-BR" sz="3800" dirty="0"/>
              <a:t>Contribuição laboral	 								  4,90 </a:t>
            </a:r>
          </a:p>
          <a:p>
            <a:pPr marL="0" indent="0">
              <a:buNone/>
            </a:pPr>
            <a:r>
              <a:rPr lang="pt-BR" sz="3800" dirty="0"/>
              <a:t>Contribuição patronal	 								  4,90 </a:t>
            </a:r>
          </a:p>
          <a:p>
            <a:pPr marL="0" indent="0">
              <a:buNone/>
            </a:pPr>
            <a:r>
              <a:rPr lang="pt-BR" sz="3800" dirty="0"/>
              <a:t>Aportes capitalização RPPS	 							20,00 </a:t>
            </a:r>
          </a:p>
          <a:p>
            <a:pPr marL="0" indent="0">
              <a:buNone/>
            </a:pPr>
            <a:r>
              <a:rPr lang="pt-BR" sz="3800" dirty="0"/>
              <a:t>Outras rubricas orçamentárias	 							27,10 </a:t>
            </a:r>
          </a:p>
          <a:p>
            <a:pPr marL="0" indent="0">
              <a:buNone/>
            </a:pPr>
            <a:r>
              <a:rPr lang="pt-BR" sz="3800" dirty="0"/>
              <a:t>Receita de compensação previdenciária						  1,00 </a:t>
            </a:r>
          </a:p>
          <a:p>
            <a:pPr marL="0" indent="0">
              <a:buNone/>
            </a:pPr>
            <a:r>
              <a:rPr lang="pt-BR" sz="3800" dirty="0"/>
              <a:t>SOMATÓRIO									            105,90 </a:t>
            </a:r>
            <a:endParaRPr lang="pt-BR" sz="2400" dirty="0"/>
          </a:p>
        </p:txBody>
      </p:sp>
    </p:spTree>
    <p:extLst>
      <p:ext uri="{BB962C8B-B14F-4D97-AF65-F5344CB8AC3E}">
        <p14:creationId xmlns:p14="http://schemas.microsoft.com/office/powerpoint/2010/main" val="1154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D6892-66CF-4E12-8AFA-14278BF6001C}"/>
              </a:ext>
            </a:extLst>
          </p:cNvPr>
          <p:cNvSpPr>
            <a:spLocks noGrp="1"/>
          </p:cNvSpPr>
          <p:nvPr>
            <p:ph type="title"/>
          </p:nvPr>
        </p:nvSpPr>
        <p:spPr/>
        <p:txBody>
          <a:bodyPr/>
          <a:lstStyle/>
          <a:p>
            <a:r>
              <a:rPr lang="pt-BR" dirty="0"/>
              <a:t>Município com RCL = 100</a:t>
            </a:r>
          </a:p>
        </p:txBody>
      </p:sp>
      <p:sp>
        <p:nvSpPr>
          <p:cNvPr id="3" name="Espaço Reservado para Conteúdo 2">
            <a:extLst>
              <a:ext uri="{FF2B5EF4-FFF2-40B4-BE49-F238E27FC236}">
                <a16:creationId xmlns:a16="http://schemas.microsoft.com/office/drawing/2014/main" id="{30B043D1-6895-4311-9C08-9B29314CEEE5}"/>
              </a:ext>
            </a:extLst>
          </p:cNvPr>
          <p:cNvSpPr>
            <a:spLocks noGrp="1"/>
          </p:cNvSpPr>
          <p:nvPr>
            <p:ph idx="1"/>
          </p:nvPr>
        </p:nvSpPr>
        <p:spPr>
          <a:xfrm>
            <a:off x="101600" y="1825625"/>
            <a:ext cx="11951855" cy="4351338"/>
          </a:xfrm>
        </p:spPr>
        <p:txBody>
          <a:bodyPr>
            <a:normAutofit fontScale="92500" lnSpcReduction="20000"/>
          </a:bodyPr>
          <a:lstStyle/>
          <a:p>
            <a:pPr marL="0" indent="0">
              <a:buNone/>
            </a:pPr>
            <a:r>
              <a:rPr lang="pt-BR" sz="3800" dirty="0"/>
              <a:t>Superávit investimentos	 				  1,00 </a:t>
            </a:r>
          </a:p>
          <a:p>
            <a:pPr marL="0" indent="0">
              <a:buNone/>
            </a:pPr>
            <a:r>
              <a:rPr lang="pt-BR" sz="3800" dirty="0"/>
              <a:t>Superávit alienação de bens, direitos e ativos	       -   </a:t>
            </a:r>
          </a:p>
          <a:p>
            <a:pPr marL="0" indent="0">
              <a:buNone/>
            </a:pPr>
            <a:r>
              <a:rPr lang="pt-BR" sz="3800" dirty="0"/>
              <a:t>Receita Compensação previdenciária	 	  1,00 </a:t>
            </a:r>
          </a:p>
          <a:p>
            <a:pPr marL="0" indent="0">
              <a:buNone/>
            </a:pPr>
            <a:r>
              <a:rPr lang="pt-BR" sz="3800" dirty="0"/>
              <a:t>Contribuição laboral	 					  4,90 </a:t>
            </a:r>
          </a:p>
          <a:p>
            <a:pPr marL="0" indent="0">
              <a:buNone/>
            </a:pPr>
            <a:r>
              <a:rPr lang="pt-BR" sz="3800" dirty="0"/>
              <a:t>Contribuição patronal	 					  4,90 </a:t>
            </a:r>
          </a:p>
          <a:p>
            <a:pPr marL="0" indent="0">
              <a:buNone/>
            </a:pPr>
            <a:r>
              <a:rPr lang="pt-BR" sz="3800" dirty="0"/>
              <a:t>Aportes Capitalização RPPS	 			20,00 </a:t>
            </a:r>
          </a:p>
          <a:p>
            <a:pPr marL="0" indent="0">
              <a:buNone/>
            </a:pPr>
            <a:r>
              <a:rPr lang="pt-BR" sz="3800" dirty="0"/>
              <a:t>(folha do RPPS)	 						(31,80)</a:t>
            </a:r>
            <a:endParaRPr lang="pt-BR" sz="2400" dirty="0"/>
          </a:p>
        </p:txBody>
      </p:sp>
    </p:spTree>
    <p:extLst>
      <p:ext uri="{BB962C8B-B14F-4D97-AF65-F5344CB8AC3E}">
        <p14:creationId xmlns:p14="http://schemas.microsoft.com/office/powerpoint/2010/main" val="291458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CEA0B-2511-4020-BEB0-7342377B7D25}"/>
              </a:ext>
            </a:extLst>
          </p:cNvPr>
          <p:cNvSpPr>
            <a:spLocks noGrp="1"/>
          </p:cNvSpPr>
          <p:nvPr>
            <p:ph type="title"/>
          </p:nvPr>
        </p:nvSpPr>
        <p:spPr/>
        <p:txBody>
          <a:bodyPr/>
          <a:lstStyle/>
          <a:p>
            <a:r>
              <a:rPr lang="pt-BR" dirty="0"/>
              <a:t>Natureza do Orçamento</a:t>
            </a:r>
          </a:p>
        </p:txBody>
      </p:sp>
      <p:sp>
        <p:nvSpPr>
          <p:cNvPr id="3" name="Espaço Reservado para Conteúdo 2">
            <a:extLst>
              <a:ext uri="{FF2B5EF4-FFF2-40B4-BE49-F238E27FC236}">
                <a16:creationId xmlns:a16="http://schemas.microsoft.com/office/drawing/2014/main" id="{54FAEF32-49AE-497B-9338-9A3B9E48916F}"/>
              </a:ext>
            </a:extLst>
          </p:cNvPr>
          <p:cNvSpPr>
            <a:spLocks noGrp="1"/>
          </p:cNvSpPr>
          <p:nvPr>
            <p:ph idx="1"/>
          </p:nvPr>
        </p:nvSpPr>
        <p:spPr/>
        <p:txBody>
          <a:bodyPr>
            <a:normAutofit fontScale="92500" lnSpcReduction="10000"/>
          </a:bodyPr>
          <a:lstStyle/>
          <a:p>
            <a:r>
              <a:rPr lang="pt-BR" dirty="0"/>
              <a:t>Fenômeno Orçamentário</a:t>
            </a:r>
          </a:p>
          <a:p>
            <a:pPr lvl="1"/>
            <a:r>
              <a:rPr lang="pt-BR" dirty="0"/>
              <a:t>Contábil</a:t>
            </a:r>
          </a:p>
          <a:p>
            <a:pPr lvl="1"/>
            <a:r>
              <a:rPr lang="pt-BR" dirty="0"/>
              <a:t>Política</a:t>
            </a:r>
          </a:p>
          <a:p>
            <a:pPr lvl="1"/>
            <a:r>
              <a:rPr lang="pt-BR" dirty="0"/>
              <a:t>Jurídica</a:t>
            </a:r>
          </a:p>
          <a:p>
            <a:pPr lvl="1"/>
            <a:r>
              <a:rPr lang="pt-BR" dirty="0"/>
              <a:t>Econômica</a:t>
            </a:r>
          </a:p>
          <a:p>
            <a:r>
              <a:rPr lang="pt-BR" dirty="0"/>
              <a:t>Natureza do Orçamento</a:t>
            </a:r>
          </a:p>
          <a:p>
            <a:pPr lvl="1"/>
            <a:r>
              <a:rPr lang="pt-BR" dirty="0"/>
              <a:t>Lei formal</a:t>
            </a:r>
          </a:p>
          <a:p>
            <a:pPr lvl="1"/>
            <a:r>
              <a:rPr lang="pt-BR" dirty="0"/>
              <a:t>Lei material</a:t>
            </a:r>
          </a:p>
          <a:p>
            <a:pPr lvl="1"/>
            <a:r>
              <a:rPr lang="pt-BR" dirty="0"/>
              <a:t>Lei material de efeitos concretos</a:t>
            </a:r>
          </a:p>
          <a:p>
            <a:r>
              <a:rPr lang="pt-BR" dirty="0"/>
              <a:t>Orçamento do Executivo x Orçamento do Legislativo</a:t>
            </a:r>
          </a:p>
        </p:txBody>
      </p:sp>
    </p:spTree>
    <p:extLst>
      <p:ext uri="{BB962C8B-B14F-4D97-AF65-F5344CB8AC3E}">
        <p14:creationId xmlns:p14="http://schemas.microsoft.com/office/powerpoint/2010/main" val="3994909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D6892-66CF-4E12-8AFA-14278BF6001C}"/>
              </a:ext>
            </a:extLst>
          </p:cNvPr>
          <p:cNvSpPr>
            <a:spLocks noGrp="1"/>
          </p:cNvSpPr>
          <p:nvPr>
            <p:ph type="title"/>
          </p:nvPr>
        </p:nvSpPr>
        <p:spPr/>
        <p:txBody>
          <a:bodyPr/>
          <a:lstStyle/>
          <a:p>
            <a:r>
              <a:rPr lang="pt-BR" dirty="0"/>
              <a:t>Município com RCL = 100</a:t>
            </a:r>
          </a:p>
        </p:txBody>
      </p:sp>
      <p:sp>
        <p:nvSpPr>
          <p:cNvPr id="3" name="Espaço Reservado para Conteúdo 2">
            <a:extLst>
              <a:ext uri="{FF2B5EF4-FFF2-40B4-BE49-F238E27FC236}">
                <a16:creationId xmlns:a16="http://schemas.microsoft.com/office/drawing/2014/main" id="{30B043D1-6895-4311-9C08-9B29314CEEE5}"/>
              </a:ext>
            </a:extLst>
          </p:cNvPr>
          <p:cNvSpPr>
            <a:spLocks noGrp="1"/>
          </p:cNvSpPr>
          <p:nvPr>
            <p:ph idx="1"/>
          </p:nvPr>
        </p:nvSpPr>
        <p:spPr>
          <a:xfrm>
            <a:off x="101600" y="1825625"/>
            <a:ext cx="11951855" cy="4351338"/>
          </a:xfrm>
        </p:spPr>
        <p:txBody>
          <a:bodyPr>
            <a:normAutofit/>
          </a:bodyPr>
          <a:lstStyle/>
          <a:p>
            <a:pPr marL="0" indent="0">
              <a:buNone/>
            </a:pPr>
            <a:r>
              <a:rPr lang="pt-BR" sz="3800" dirty="0"/>
              <a:t>Gasto total com ativos, inativos e pensionistas (sem investimentos e COMPREV)	 72,90 </a:t>
            </a:r>
          </a:p>
          <a:p>
            <a:pPr marL="0" indent="0">
              <a:buNone/>
            </a:pPr>
            <a:r>
              <a:rPr lang="pt-BR" sz="3800" dirty="0"/>
              <a:t>Gasto total com ativos, inativos e pensionistas (com investimentos e COMPREV)	 70,90 </a:t>
            </a:r>
          </a:p>
          <a:p>
            <a:pPr marL="0" indent="0">
              <a:buNone/>
            </a:pPr>
            <a:r>
              <a:rPr lang="pt-BR" sz="3800" dirty="0"/>
              <a:t>Despesa Total com Pessoal	 52,90 </a:t>
            </a:r>
          </a:p>
          <a:p>
            <a:pPr marL="0" indent="0">
              <a:buNone/>
            </a:pPr>
            <a:r>
              <a:rPr lang="pt-BR" sz="3800" dirty="0"/>
              <a:t>Limite 60% (prudencial 57%) (alerta 54%)</a:t>
            </a:r>
            <a:endParaRPr lang="pt-BR" sz="2400" dirty="0"/>
          </a:p>
        </p:txBody>
      </p:sp>
    </p:spTree>
    <p:extLst>
      <p:ext uri="{BB962C8B-B14F-4D97-AF65-F5344CB8AC3E}">
        <p14:creationId xmlns:p14="http://schemas.microsoft.com/office/powerpoint/2010/main" val="387795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charRg st="0" end="8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charRg st="86" end="17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charRg st="172" end="20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charRg st="206" end="24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FD6892-66CF-4E12-8AFA-14278BF6001C}"/>
              </a:ext>
            </a:extLst>
          </p:cNvPr>
          <p:cNvSpPr>
            <a:spLocks noGrp="1"/>
          </p:cNvSpPr>
          <p:nvPr>
            <p:ph type="title"/>
          </p:nvPr>
        </p:nvSpPr>
        <p:spPr/>
        <p:txBody>
          <a:bodyPr/>
          <a:lstStyle/>
          <a:p>
            <a:r>
              <a:rPr lang="pt-BR" dirty="0"/>
              <a:t>Município com RCL = 100</a:t>
            </a:r>
          </a:p>
        </p:txBody>
      </p:sp>
      <p:sp>
        <p:nvSpPr>
          <p:cNvPr id="3" name="Espaço Reservado para Conteúdo 2">
            <a:extLst>
              <a:ext uri="{FF2B5EF4-FFF2-40B4-BE49-F238E27FC236}">
                <a16:creationId xmlns:a16="http://schemas.microsoft.com/office/drawing/2014/main" id="{30B043D1-6895-4311-9C08-9B29314CEEE5}"/>
              </a:ext>
            </a:extLst>
          </p:cNvPr>
          <p:cNvSpPr>
            <a:spLocks noGrp="1"/>
          </p:cNvSpPr>
          <p:nvPr>
            <p:ph idx="1"/>
          </p:nvPr>
        </p:nvSpPr>
        <p:spPr>
          <a:xfrm>
            <a:off x="101600" y="1825625"/>
            <a:ext cx="11951855" cy="4351338"/>
          </a:xfrm>
        </p:spPr>
        <p:txBody>
          <a:bodyPr>
            <a:normAutofit fontScale="55000" lnSpcReduction="20000"/>
          </a:bodyPr>
          <a:lstStyle/>
          <a:p>
            <a:pPr marL="0" indent="0">
              <a:buNone/>
            </a:pPr>
            <a:r>
              <a:rPr lang="pt-BR" sz="3800" dirty="0"/>
              <a:t>Somatório de rubricas que integram a base de contribuição previdenciária	  	35,00 </a:t>
            </a:r>
          </a:p>
          <a:p>
            <a:pPr marL="0" indent="0">
              <a:buNone/>
            </a:pPr>
            <a:r>
              <a:rPr lang="pt-BR" sz="3800" dirty="0"/>
              <a:t>Somatório de rubricas que não integram a base de contribuição previdenciária	 13,00 </a:t>
            </a:r>
          </a:p>
          <a:p>
            <a:pPr marL="0" indent="0">
              <a:buNone/>
            </a:pPr>
            <a:r>
              <a:rPr lang="pt-BR" sz="3800" dirty="0"/>
              <a:t>Contribuição laboral	 								  4,90 </a:t>
            </a:r>
          </a:p>
          <a:p>
            <a:pPr marL="0" indent="0">
              <a:buNone/>
            </a:pPr>
            <a:r>
              <a:rPr lang="pt-BR" sz="3800" dirty="0"/>
              <a:t>Contribuição patronal	 								  9,80 </a:t>
            </a:r>
          </a:p>
          <a:p>
            <a:pPr marL="0" indent="0">
              <a:buNone/>
            </a:pPr>
            <a:r>
              <a:rPr lang="pt-BR" sz="3800" dirty="0"/>
              <a:t>Alíquota suplementar	 								15,10 </a:t>
            </a:r>
          </a:p>
          <a:p>
            <a:pPr marL="0" indent="0">
              <a:buNone/>
            </a:pPr>
            <a:r>
              <a:rPr lang="pt-BR" sz="3800" dirty="0"/>
              <a:t>Outras rubricas orçamentárias	 							27,10 </a:t>
            </a:r>
          </a:p>
          <a:p>
            <a:pPr marL="0" indent="0">
              <a:buNone/>
            </a:pPr>
            <a:r>
              <a:rPr lang="pt-BR" sz="3800" dirty="0"/>
              <a:t>Receita de compensação previdenciária						  1,00 </a:t>
            </a:r>
          </a:p>
          <a:p>
            <a:pPr marL="0" indent="0">
              <a:buNone/>
            </a:pPr>
            <a:r>
              <a:rPr lang="pt-BR" sz="3800" dirty="0"/>
              <a:t>SOMATÓRIO									            105,90 </a:t>
            </a:r>
          </a:p>
          <a:p>
            <a:pPr marL="0" indent="0">
              <a:buNone/>
            </a:pPr>
            <a:endParaRPr lang="pt-BR" sz="3800" dirty="0"/>
          </a:p>
          <a:p>
            <a:pPr marL="0" indent="0">
              <a:buNone/>
            </a:pPr>
            <a:r>
              <a:rPr lang="pt-BR" sz="3800" dirty="0"/>
              <a:t>Despesa total com pessoal = 72,9</a:t>
            </a:r>
            <a:endParaRPr lang="pt-BR" sz="2400" dirty="0"/>
          </a:p>
        </p:txBody>
      </p:sp>
    </p:spTree>
    <p:extLst>
      <p:ext uri="{BB962C8B-B14F-4D97-AF65-F5344CB8AC3E}">
        <p14:creationId xmlns:p14="http://schemas.microsoft.com/office/powerpoint/2010/main" val="29639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8CEA0B-2511-4020-BEB0-7342377B7D25}"/>
              </a:ext>
            </a:extLst>
          </p:cNvPr>
          <p:cNvSpPr>
            <a:spLocks noGrp="1"/>
          </p:cNvSpPr>
          <p:nvPr>
            <p:ph type="title"/>
          </p:nvPr>
        </p:nvSpPr>
        <p:spPr/>
        <p:txBody>
          <a:bodyPr/>
          <a:lstStyle/>
          <a:p>
            <a:r>
              <a:rPr lang="pt-BR" dirty="0"/>
              <a:t>Natureza do Orçamento</a:t>
            </a:r>
          </a:p>
        </p:txBody>
      </p:sp>
      <p:sp>
        <p:nvSpPr>
          <p:cNvPr id="3" name="Espaço Reservado para Conteúdo 2">
            <a:extLst>
              <a:ext uri="{FF2B5EF4-FFF2-40B4-BE49-F238E27FC236}">
                <a16:creationId xmlns:a16="http://schemas.microsoft.com/office/drawing/2014/main" id="{54FAEF32-49AE-497B-9338-9A3B9E48916F}"/>
              </a:ext>
            </a:extLst>
          </p:cNvPr>
          <p:cNvSpPr>
            <a:spLocks noGrp="1"/>
          </p:cNvSpPr>
          <p:nvPr>
            <p:ph idx="1"/>
          </p:nvPr>
        </p:nvSpPr>
        <p:spPr/>
        <p:txBody>
          <a:bodyPr>
            <a:normAutofit/>
          </a:bodyPr>
          <a:lstStyle/>
          <a:p>
            <a:r>
              <a:rPr lang="pt-BR" dirty="0"/>
              <a:t>“Autorização” da despesa</a:t>
            </a:r>
          </a:p>
          <a:p>
            <a:pPr lvl="1"/>
            <a:r>
              <a:rPr lang="pt-BR" dirty="0"/>
              <a:t>Lei autorizadora em sentido estrito</a:t>
            </a:r>
          </a:p>
          <a:p>
            <a:pPr lvl="1"/>
            <a:r>
              <a:rPr lang="pt-BR" dirty="0"/>
              <a:t>Existência de crédito no orçamento</a:t>
            </a:r>
          </a:p>
          <a:p>
            <a:pPr lvl="1"/>
            <a:r>
              <a:rPr lang="pt-BR" dirty="0"/>
              <a:t>Existência de dotação no crédito</a:t>
            </a:r>
          </a:p>
          <a:p>
            <a:pPr lvl="1"/>
            <a:r>
              <a:rPr lang="pt-BR" dirty="0"/>
              <a:t>Antecedência da licitação pública ou justificação da escolha</a:t>
            </a:r>
          </a:p>
          <a:p>
            <a:pPr lvl="1"/>
            <a:r>
              <a:rPr lang="pt-BR" dirty="0"/>
              <a:t>Antecedência do contratação (contrato administrativo)</a:t>
            </a:r>
          </a:p>
          <a:p>
            <a:pPr lvl="1"/>
            <a:r>
              <a:rPr lang="pt-BR" dirty="0"/>
              <a:t>Antecedência da Nota de Empenho</a:t>
            </a:r>
          </a:p>
          <a:p>
            <a:pPr lvl="1"/>
            <a:r>
              <a:rPr lang="pt-BR" dirty="0"/>
              <a:t>Antecedência da Liquidação</a:t>
            </a:r>
          </a:p>
        </p:txBody>
      </p:sp>
    </p:spTree>
    <p:extLst>
      <p:ext uri="{BB962C8B-B14F-4D97-AF65-F5344CB8AC3E}">
        <p14:creationId xmlns:p14="http://schemas.microsoft.com/office/powerpoint/2010/main" val="13340926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73E1E-C335-4D30-827D-3D1BAE192CF7}"/>
              </a:ext>
            </a:extLst>
          </p:cNvPr>
          <p:cNvSpPr>
            <a:spLocks noGrp="1"/>
          </p:cNvSpPr>
          <p:nvPr>
            <p:ph type="title"/>
          </p:nvPr>
        </p:nvSpPr>
        <p:spPr/>
        <p:txBody>
          <a:bodyPr/>
          <a:lstStyle/>
          <a:p>
            <a:r>
              <a:rPr lang="pt-BR" dirty="0"/>
              <a:t>O desafio da Governança</a:t>
            </a:r>
          </a:p>
        </p:txBody>
      </p:sp>
      <p:sp>
        <p:nvSpPr>
          <p:cNvPr id="3" name="Espaço Reservado para Conteúdo 2">
            <a:extLst>
              <a:ext uri="{FF2B5EF4-FFF2-40B4-BE49-F238E27FC236}">
                <a16:creationId xmlns:a16="http://schemas.microsoft.com/office/drawing/2014/main" id="{79032386-BBED-4BD4-B725-E38AB634CB67}"/>
              </a:ext>
            </a:extLst>
          </p:cNvPr>
          <p:cNvSpPr>
            <a:spLocks noGrp="1"/>
          </p:cNvSpPr>
          <p:nvPr>
            <p:ph idx="1"/>
          </p:nvPr>
        </p:nvSpPr>
        <p:spPr/>
        <p:txBody>
          <a:bodyPr>
            <a:normAutofit fontScale="85000" lnSpcReduction="20000"/>
          </a:bodyPr>
          <a:lstStyle/>
          <a:p>
            <a:pPr marL="0" indent="0" algn="ctr">
              <a:buNone/>
            </a:pPr>
            <a:r>
              <a:rPr lang="pt-BR" sz="2800" dirty="0"/>
              <a:t>Precedentes da LRF (constituição de 67)</a:t>
            </a:r>
          </a:p>
          <a:p>
            <a:pPr marL="0" indent="0">
              <a:buNone/>
            </a:pPr>
            <a:r>
              <a:rPr lang="pt-BR" sz="2800" dirty="0" err="1"/>
              <a:t>Art</a:t>
            </a:r>
            <a:r>
              <a:rPr lang="pt-BR" sz="2800" dirty="0"/>
              <a:t> 66 - </a:t>
            </a:r>
            <a:r>
              <a:rPr lang="pt-BR" sz="2800" b="1" u="sng" dirty="0"/>
              <a:t>o montante da despesa autorizada em cada exercício financeiro não poderá ser superior ao total das receitas estimadas</a:t>
            </a:r>
            <a:r>
              <a:rPr lang="pt-BR" sz="2800" dirty="0"/>
              <a:t> para o mesmo período. (...)</a:t>
            </a:r>
          </a:p>
          <a:p>
            <a:pPr marL="0" indent="0">
              <a:buNone/>
            </a:pPr>
            <a:r>
              <a:rPr lang="pt-BR" sz="2800" dirty="0"/>
              <a:t>§ 3º - Se no curso do exercício financeiro a execução orçamentária demonstrar a </a:t>
            </a:r>
            <a:r>
              <a:rPr lang="pt-BR" sz="2800" b="1" u="sng" dirty="0"/>
              <a:t>probabilidade de </a:t>
            </a:r>
            <a:r>
              <a:rPr lang="pt-BR" sz="2800" b="1" u="sng" dirty="0" err="1"/>
              <a:t>deficit</a:t>
            </a:r>
            <a:r>
              <a:rPr lang="pt-BR" sz="2800" b="1" u="sng" dirty="0"/>
              <a:t> superior a dez por cento do total da receita estimada</a:t>
            </a:r>
            <a:r>
              <a:rPr lang="pt-BR" sz="2800" dirty="0"/>
              <a:t>, o Poder Executivo deverá propor ao Poder Legislativo as medidas necessárias para restabelecer o equilíbrio orçamentário,</a:t>
            </a:r>
          </a:p>
          <a:p>
            <a:pPr marL="0" indent="0">
              <a:buNone/>
            </a:pPr>
            <a:r>
              <a:rPr lang="pt-BR" sz="2800" dirty="0"/>
              <a:t>§ 4º - </a:t>
            </a:r>
            <a:r>
              <a:rPr lang="pt-BR" sz="2800" b="1" u="sng" dirty="0"/>
              <a:t>A despesa de pessoal da União, Estados ou Municípios não poderá exceder de </a:t>
            </a:r>
            <a:r>
              <a:rPr lang="pt-BR" sz="2800" b="1" u="sng" dirty="0" err="1"/>
              <a:t>cinqüenta</a:t>
            </a:r>
            <a:r>
              <a:rPr lang="pt-BR" sz="2800" b="1" u="sng" dirty="0"/>
              <a:t> por cento das respectivas receitas correntes</a:t>
            </a:r>
            <a:r>
              <a:rPr lang="pt-BR" sz="2800" dirty="0"/>
              <a:t>.</a:t>
            </a:r>
          </a:p>
        </p:txBody>
      </p:sp>
    </p:spTree>
    <p:extLst>
      <p:ext uri="{BB962C8B-B14F-4D97-AF65-F5344CB8AC3E}">
        <p14:creationId xmlns:p14="http://schemas.microsoft.com/office/powerpoint/2010/main" val="395114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73E1E-C335-4D30-827D-3D1BAE192CF7}"/>
              </a:ext>
            </a:extLst>
          </p:cNvPr>
          <p:cNvSpPr>
            <a:spLocks noGrp="1"/>
          </p:cNvSpPr>
          <p:nvPr>
            <p:ph type="title"/>
          </p:nvPr>
        </p:nvSpPr>
        <p:spPr/>
        <p:txBody>
          <a:bodyPr/>
          <a:lstStyle/>
          <a:p>
            <a:r>
              <a:rPr lang="pt-BR" dirty="0"/>
              <a:t>O desafio da Governança</a:t>
            </a:r>
          </a:p>
        </p:txBody>
      </p:sp>
      <p:sp>
        <p:nvSpPr>
          <p:cNvPr id="3" name="Espaço Reservado para Conteúdo 2">
            <a:extLst>
              <a:ext uri="{FF2B5EF4-FFF2-40B4-BE49-F238E27FC236}">
                <a16:creationId xmlns:a16="http://schemas.microsoft.com/office/drawing/2014/main" id="{79032386-BBED-4BD4-B725-E38AB634CB67}"/>
              </a:ext>
            </a:extLst>
          </p:cNvPr>
          <p:cNvSpPr>
            <a:spLocks noGrp="1"/>
          </p:cNvSpPr>
          <p:nvPr>
            <p:ph idx="1"/>
          </p:nvPr>
        </p:nvSpPr>
        <p:spPr>
          <a:xfrm>
            <a:off x="457200" y="1393371"/>
            <a:ext cx="11009086" cy="5099504"/>
          </a:xfrm>
        </p:spPr>
        <p:txBody>
          <a:bodyPr>
            <a:normAutofit fontScale="92500" lnSpcReduction="10000"/>
          </a:bodyPr>
          <a:lstStyle/>
          <a:p>
            <a:pPr marL="0" indent="0" algn="ctr">
              <a:buNone/>
            </a:pPr>
            <a:r>
              <a:rPr lang="pt-BR" sz="2000" dirty="0"/>
              <a:t>Precedentes da LRF (constituição de 88)</a:t>
            </a:r>
          </a:p>
          <a:p>
            <a:pPr marL="0" indent="0">
              <a:buNone/>
            </a:pPr>
            <a:r>
              <a:rPr lang="pt-BR" sz="2000" dirty="0"/>
              <a:t>Art. 169. </a:t>
            </a:r>
            <a:r>
              <a:rPr lang="pt-BR" sz="2000" b="1" u="sng" dirty="0"/>
              <a:t>A despesa com pessoal ativo e inativo da União, dos Estados, do Distrito Federal e dos Municípios não poderá exceder os limites estabelecidos em lei complementar</a:t>
            </a:r>
            <a:r>
              <a:rPr lang="pt-BR" sz="2000" dirty="0"/>
              <a:t>.</a:t>
            </a:r>
          </a:p>
          <a:p>
            <a:pPr marL="0" indent="0">
              <a:buNone/>
            </a:pPr>
            <a:r>
              <a:rPr lang="pt-BR" sz="2000" dirty="0"/>
              <a:t>§ 1º </a:t>
            </a:r>
            <a:r>
              <a:rPr lang="pt-BR" sz="2000" b="1" u="sng" dirty="0"/>
              <a:t>A concessão de qualquer vantagem ou aumento de remuneração, a criação de cargos, empregos e funções ou alteração de estrutura de carreiras, bem como a admissão ou contratação de pessoal, a qualquer título</a:t>
            </a:r>
            <a:r>
              <a:rPr lang="pt-BR" sz="2000" dirty="0"/>
              <a:t>, pelos órgãos e entidades da administração direta ou indireta, inclusive fundações instituídas e mantidas pelo poder público, só poderão ser feitas: </a:t>
            </a:r>
          </a:p>
          <a:p>
            <a:pPr marL="0" indent="0">
              <a:buNone/>
            </a:pPr>
            <a:r>
              <a:rPr lang="pt-BR" sz="2000" dirty="0"/>
              <a:t>I - se houver </a:t>
            </a:r>
            <a:r>
              <a:rPr lang="pt-BR" sz="2000" b="1" u="sng" dirty="0"/>
              <a:t>prévia dotação orçamentária </a:t>
            </a:r>
            <a:r>
              <a:rPr lang="pt-BR" sz="2000" dirty="0"/>
              <a:t>suficiente para atender às projeções de despesa de pessoal e aos acréscimos dela decorrentes;    </a:t>
            </a:r>
          </a:p>
          <a:p>
            <a:pPr marL="0" indent="0">
              <a:buNone/>
            </a:pPr>
            <a:r>
              <a:rPr lang="pt-BR" sz="2000" dirty="0"/>
              <a:t>II - se </a:t>
            </a:r>
            <a:r>
              <a:rPr lang="pt-BR" sz="2000" b="1" u="sng" dirty="0"/>
              <a:t>houver autorização específica na lei de diretrizes orçamentárias</a:t>
            </a:r>
            <a:r>
              <a:rPr lang="pt-BR" sz="2000" dirty="0"/>
              <a:t>, ressalvadas as empresas públicas e as sociedades de economia mista.</a:t>
            </a:r>
          </a:p>
          <a:p>
            <a:pPr marL="0" indent="0">
              <a:buNone/>
            </a:pPr>
            <a:r>
              <a:rPr lang="pt-BR" sz="2000" dirty="0"/>
              <a:t>§ 2º </a:t>
            </a:r>
            <a:r>
              <a:rPr lang="pt-BR" sz="2000" b="1" u="sng" dirty="0"/>
              <a:t>Decorrido o prazo estabelecido na lei complementar referida neste artigo para a adaptação aos parâmetros ali previstos, serão imediatamente suspensos todos os repasses</a:t>
            </a:r>
            <a:r>
              <a:rPr lang="pt-BR" sz="2000" dirty="0"/>
              <a:t> de verbas federais ou estaduais aos Estados, ao Distrito Federal e aos Municípios que não observarem os referidos limites. </a:t>
            </a:r>
          </a:p>
        </p:txBody>
      </p:sp>
    </p:spTree>
    <p:extLst>
      <p:ext uri="{BB962C8B-B14F-4D97-AF65-F5344CB8AC3E}">
        <p14:creationId xmlns:p14="http://schemas.microsoft.com/office/powerpoint/2010/main" val="54458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73E1E-C335-4D30-827D-3D1BAE192CF7}"/>
              </a:ext>
            </a:extLst>
          </p:cNvPr>
          <p:cNvSpPr>
            <a:spLocks noGrp="1"/>
          </p:cNvSpPr>
          <p:nvPr>
            <p:ph type="title"/>
          </p:nvPr>
        </p:nvSpPr>
        <p:spPr/>
        <p:txBody>
          <a:bodyPr/>
          <a:lstStyle/>
          <a:p>
            <a:r>
              <a:rPr lang="pt-BR" dirty="0"/>
              <a:t>O desafio da Governança</a:t>
            </a:r>
          </a:p>
        </p:txBody>
      </p:sp>
      <p:sp>
        <p:nvSpPr>
          <p:cNvPr id="3" name="Espaço Reservado para Conteúdo 2">
            <a:extLst>
              <a:ext uri="{FF2B5EF4-FFF2-40B4-BE49-F238E27FC236}">
                <a16:creationId xmlns:a16="http://schemas.microsoft.com/office/drawing/2014/main" id="{79032386-BBED-4BD4-B725-E38AB634CB67}"/>
              </a:ext>
            </a:extLst>
          </p:cNvPr>
          <p:cNvSpPr>
            <a:spLocks noGrp="1"/>
          </p:cNvSpPr>
          <p:nvPr>
            <p:ph idx="1"/>
          </p:nvPr>
        </p:nvSpPr>
        <p:spPr>
          <a:xfrm>
            <a:off x="457200" y="1393371"/>
            <a:ext cx="11009086" cy="5099504"/>
          </a:xfrm>
        </p:spPr>
        <p:txBody>
          <a:bodyPr>
            <a:normAutofit fontScale="85000" lnSpcReduction="20000"/>
          </a:bodyPr>
          <a:lstStyle/>
          <a:p>
            <a:pPr marL="0" indent="0" algn="ctr">
              <a:buNone/>
            </a:pPr>
            <a:r>
              <a:rPr lang="pt-BR" sz="3200" dirty="0"/>
              <a:t>Precedentes da LRF (constituição de 88)</a:t>
            </a:r>
          </a:p>
          <a:p>
            <a:pPr marL="0" indent="0">
              <a:buNone/>
            </a:pPr>
            <a:r>
              <a:rPr lang="pt-BR" sz="2000" dirty="0"/>
              <a:t>§ 3º </a:t>
            </a:r>
            <a:r>
              <a:rPr lang="pt-BR" sz="2000" b="1" u="sng" dirty="0"/>
              <a:t>Para o cumprimento dos limites estabelecidos</a:t>
            </a:r>
            <a:r>
              <a:rPr lang="pt-BR" sz="2000" dirty="0"/>
              <a:t> com base neste artigo, durante o prazo fixado na lei complementar referida no caput, a União, os Estados, o Distrito Federal e os Municípios adotarão as </a:t>
            </a:r>
            <a:r>
              <a:rPr lang="pt-BR" sz="2000" b="1" u="sng" dirty="0"/>
              <a:t>seguintes providências</a:t>
            </a:r>
            <a:r>
              <a:rPr lang="pt-BR" sz="2000" dirty="0"/>
              <a:t>:</a:t>
            </a:r>
          </a:p>
          <a:p>
            <a:pPr marL="0" indent="0">
              <a:buNone/>
            </a:pPr>
            <a:r>
              <a:rPr lang="pt-BR" sz="2000" dirty="0"/>
              <a:t>I - </a:t>
            </a:r>
            <a:r>
              <a:rPr lang="pt-BR" sz="2000" b="1" u="sng" dirty="0"/>
              <a:t>redução em pelo menos vinte por cento das despesas com cargos em comissão e funções de confiança</a:t>
            </a:r>
            <a:r>
              <a:rPr lang="pt-BR" sz="2000" dirty="0"/>
              <a:t>; </a:t>
            </a:r>
          </a:p>
          <a:p>
            <a:pPr marL="0" indent="0">
              <a:buNone/>
            </a:pPr>
            <a:r>
              <a:rPr lang="pt-BR" sz="2000" dirty="0"/>
              <a:t>II - </a:t>
            </a:r>
            <a:r>
              <a:rPr lang="pt-BR" sz="2000" b="1" u="sng" dirty="0"/>
              <a:t>exoneração dos servidores não estáveis</a:t>
            </a:r>
            <a:r>
              <a:rPr lang="pt-BR" sz="2000" dirty="0"/>
              <a:t>. </a:t>
            </a:r>
          </a:p>
          <a:p>
            <a:pPr marL="0" indent="0">
              <a:buNone/>
            </a:pPr>
            <a:r>
              <a:rPr lang="pt-BR" sz="2000" dirty="0"/>
              <a:t>§ 4º Se as medidas adotadas com base no parágrafo anterior não forem suficientes para assegurar o cumprimento da determinação da lei complementar referida neste artigo, </a:t>
            </a:r>
            <a:r>
              <a:rPr lang="pt-BR" sz="2000" b="1" u="sng" dirty="0"/>
              <a:t>o servidor estável poderá perder o cargo</a:t>
            </a:r>
            <a:r>
              <a:rPr lang="pt-BR" sz="2000" dirty="0"/>
              <a:t>, desde que ato normativo motivado de cada um dos Poderes especifique a atividade funcional, o órgão ou unidade administrativa objeto da redução de pessoal.  </a:t>
            </a:r>
          </a:p>
          <a:p>
            <a:pPr marL="0" indent="0">
              <a:buNone/>
            </a:pPr>
            <a:r>
              <a:rPr lang="pt-BR" sz="2000" dirty="0"/>
              <a:t>§ 5º O servidor que perder o cargo na forma do parágrafo anterior fará jus a indenização correspondente a um mês de remuneração por ano de serviço.</a:t>
            </a:r>
          </a:p>
          <a:p>
            <a:pPr marL="0" indent="0">
              <a:buNone/>
            </a:pPr>
            <a:r>
              <a:rPr lang="pt-BR" sz="2000" dirty="0"/>
              <a:t>§ 6º O cargo objeto da redução prevista nos parágrafos anteriores será considerado extinto, vedada a criação de cargo, emprego ou função com atribuições iguais ou assemelhadas pelo prazo de quatro anos.</a:t>
            </a:r>
          </a:p>
          <a:p>
            <a:pPr marL="0" indent="0">
              <a:buNone/>
            </a:pPr>
            <a:r>
              <a:rPr lang="pt-BR" sz="2000" dirty="0"/>
              <a:t>§ 7º Lei federal disporá sobre as normas gerais a serem obedecidas na efetivação do disposto no § 4º. </a:t>
            </a:r>
          </a:p>
        </p:txBody>
      </p:sp>
    </p:spTree>
    <p:extLst>
      <p:ext uri="{BB962C8B-B14F-4D97-AF65-F5344CB8AC3E}">
        <p14:creationId xmlns:p14="http://schemas.microsoft.com/office/powerpoint/2010/main" val="728379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173E1E-C335-4D30-827D-3D1BAE192CF7}"/>
              </a:ext>
            </a:extLst>
          </p:cNvPr>
          <p:cNvSpPr>
            <a:spLocks noGrp="1"/>
          </p:cNvSpPr>
          <p:nvPr>
            <p:ph type="title"/>
          </p:nvPr>
        </p:nvSpPr>
        <p:spPr/>
        <p:txBody>
          <a:bodyPr/>
          <a:lstStyle/>
          <a:p>
            <a:r>
              <a:rPr lang="pt-BR" dirty="0"/>
              <a:t>Limite de Gasto com Pessoal</a:t>
            </a:r>
          </a:p>
        </p:txBody>
      </p:sp>
      <p:sp>
        <p:nvSpPr>
          <p:cNvPr id="3" name="Espaço Reservado para Conteúdo 2">
            <a:extLst>
              <a:ext uri="{FF2B5EF4-FFF2-40B4-BE49-F238E27FC236}">
                <a16:creationId xmlns:a16="http://schemas.microsoft.com/office/drawing/2014/main" id="{79032386-BBED-4BD4-B725-E38AB634CB67}"/>
              </a:ext>
            </a:extLst>
          </p:cNvPr>
          <p:cNvSpPr>
            <a:spLocks noGrp="1"/>
          </p:cNvSpPr>
          <p:nvPr>
            <p:ph idx="1"/>
          </p:nvPr>
        </p:nvSpPr>
        <p:spPr>
          <a:xfrm>
            <a:off x="457200" y="1393371"/>
            <a:ext cx="11009086" cy="5099504"/>
          </a:xfrm>
        </p:spPr>
        <p:txBody>
          <a:bodyPr>
            <a:normAutofit fontScale="32500" lnSpcReduction="20000"/>
          </a:bodyPr>
          <a:lstStyle/>
          <a:p>
            <a:pPr marL="0" indent="0" algn="ctr">
              <a:buNone/>
            </a:pPr>
            <a:r>
              <a:rPr lang="pt-BR" sz="8600" dirty="0"/>
              <a:t>Lei CAMATA 1 – 60%-60%-60%</a:t>
            </a:r>
          </a:p>
          <a:p>
            <a:pPr marL="0" indent="0">
              <a:lnSpc>
                <a:spcPct val="100000"/>
              </a:lnSpc>
              <a:spcBef>
                <a:spcPts val="0"/>
              </a:spcBef>
              <a:buNone/>
            </a:pPr>
            <a:r>
              <a:rPr lang="pt-BR" sz="3700" dirty="0"/>
              <a:t>LEI COMPLEMENTAR Nº 82, DE 27 DE MARÇO DE 1995</a:t>
            </a:r>
          </a:p>
          <a:p>
            <a:pPr marL="0" indent="0">
              <a:lnSpc>
                <a:spcPct val="100000"/>
              </a:lnSpc>
              <a:spcBef>
                <a:spcPts val="0"/>
              </a:spcBef>
              <a:buNone/>
            </a:pPr>
            <a:r>
              <a:rPr lang="pt-BR" sz="3700" dirty="0"/>
              <a:t>Disciplina os limites das despesas com o funcionalismo público, na forma do art. 169 da Constituição Federal. (Lei Camata)</a:t>
            </a:r>
          </a:p>
          <a:p>
            <a:pPr marL="0" indent="0">
              <a:lnSpc>
                <a:spcPct val="100000"/>
              </a:lnSpc>
              <a:spcBef>
                <a:spcPts val="0"/>
              </a:spcBef>
              <a:buNone/>
            </a:pPr>
            <a:endParaRPr lang="pt-BR" sz="3700" dirty="0"/>
          </a:p>
          <a:p>
            <a:pPr marL="0" indent="0">
              <a:lnSpc>
                <a:spcPct val="100000"/>
              </a:lnSpc>
              <a:spcBef>
                <a:spcPts val="0"/>
              </a:spcBef>
              <a:buNone/>
            </a:pPr>
            <a:r>
              <a:rPr lang="pt-BR" sz="3700" dirty="0"/>
              <a:t>O PRESIDENTE DA REPÚBLICA Faço saber que o Congresso Nacional decreta e eu sanciono a seguinte Lei:</a:t>
            </a:r>
          </a:p>
          <a:p>
            <a:pPr marL="0" indent="0">
              <a:lnSpc>
                <a:spcPct val="100000"/>
              </a:lnSpc>
              <a:spcBef>
                <a:spcPts val="0"/>
              </a:spcBef>
              <a:buNone/>
            </a:pPr>
            <a:endParaRPr lang="pt-BR" sz="3700" dirty="0"/>
          </a:p>
          <a:p>
            <a:pPr marL="0" indent="0">
              <a:lnSpc>
                <a:spcPct val="100000"/>
              </a:lnSpc>
              <a:spcBef>
                <a:spcPts val="0"/>
              </a:spcBef>
              <a:buNone/>
            </a:pPr>
            <a:r>
              <a:rPr lang="pt-BR" sz="3700" dirty="0"/>
              <a:t>Art. 1º As despesas totais com pessoal ativo e inativo da administração direta e indireta, inclusive fundações, empresas públicas e sociedades de economia mista, pagas com receitas correntes da União, dos Estados, do Distrito Federal e dos Municípios não poderão, em cada exercício financeiro, exceder:</a:t>
            </a:r>
          </a:p>
          <a:p>
            <a:pPr marL="0" indent="0">
              <a:lnSpc>
                <a:spcPct val="100000"/>
              </a:lnSpc>
              <a:spcBef>
                <a:spcPts val="0"/>
              </a:spcBef>
              <a:buNone/>
            </a:pPr>
            <a:r>
              <a:rPr lang="pt-BR" sz="3700" dirty="0"/>
              <a:t>I - </a:t>
            </a:r>
            <a:r>
              <a:rPr lang="pt-BR" sz="3700" b="1" u="sng" dirty="0"/>
              <a:t>no caso da União, a sessenta por cento da respectiva receita corrente líquida</a:t>
            </a:r>
            <a:r>
              <a:rPr lang="pt-BR" sz="3700" dirty="0"/>
              <a:t>, entendida esta como sendo o total da receita corrente, deduzidos os valores correspondentes às transferências por participações, constitucionais e legais, dos Estados, Distrito Federal e Municípios na arrecadação de tributos de competência da União, bem como as receitas de que trata o art. 239 da Constituição Federal, e, ainda, os valores correspondentes às despesas com o pagamento de benefícios no âmbito do Regime Geral da Previdência Social;</a:t>
            </a:r>
          </a:p>
          <a:p>
            <a:pPr marL="0" indent="0">
              <a:lnSpc>
                <a:spcPct val="100000"/>
              </a:lnSpc>
              <a:spcBef>
                <a:spcPts val="0"/>
              </a:spcBef>
              <a:buNone/>
            </a:pPr>
            <a:r>
              <a:rPr lang="pt-BR" sz="3700" dirty="0"/>
              <a:t>II - </a:t>
            </a:r>
            <a:r>
              <a:rPr lang="pt-BR" sz="3700" b="1" u="sng" dirty="0"/>
              <a:t>no caso dos Estados, a sessenta por cento das respectivas receitas correntes líquidas</a:t>
            </a:r>
            <a:r>
              <a:rPr lang="pt-BR" sz="3700" dirty="0"/>
              <a:t>, entendidas como sendo os totais das respectivas receitas correntes, deduzidos os valores das transferências por participações, constitucionais e legais, dos Municípios na arrecadação de tributos de competência dos Estados;</a:t>
            </a:r>
          </a:p>
          <a:p>
            <a:pPr marL="0" indent="0">
              <a:lnSpc>
                <a:spcPct val="100000"/>
              </a:lnSpc>
              <a:spcBef>
                <a:spcPts val="0"/>
              </a:spcBef>
              <a:buNone/>
            </a:pPr>
            <a:r>
              <a:rPr lang="pt-BR" sz="3700" dirty="0"/>
              <a:t>III - </a:t>
            </a:r>
            <a:r>
              <a:rPr lang="pt-BR" sz="3700" b="1" u="sng" dirty="0"/>
              <a:t>no caso do Distrito Federal e dos Municípios, a sessenta por cento das respectivas receitas correntes</a:t>
            </a:r>
            <a:r>
              <a:rPr lang="pt-BR" sz="3700" dirty="0"/>
              <a:t>.</a:t>
            </a:r>
          </a:p>
          <a:p>
            <a:pPr marL="0" indent="0">
              <a:lnSpc>
                <a:spcPct val="100000"/>
              </a:lnSpc>
              <a:spcBef>
                <a:spcPts val="0"/>
              </a:spcBef>
              <a:buNone/>
            </a:pPr>
            <a:r>
              <a:rPr lang="pt-BR" sz="3700" dirty="0"/>
              <a:t>§ 1º Se as despesas de que trata este artigo excederem, no exercício da publicação desta Lei Complementar, aos limites nele fixados, deverão retornar àqueles limites no prazo máximo de três exercícios financeiros, a contar daquele em que esta Lei Complementar entrar em vigor, à razão de um terço do excedente por exercício.</a:t>
            </a:r>
          </a:p>
          <a:p>
            <a:pPr marL="0" indent="0">
              <a:lnSpc>
                <a:spcPct val="100000"/>
              </a:lnSpc>
              <a:spcBef>
                <a:spcPts val="0"/>
              </a:spcBef>
              <a:buNone/>
            </a:pPr>
            <a:r>
              <a:rPr lang="pt-BR" sz="3700" dirty="0"/>
              <a:t>§ 2º A União, os Estados, o Distrito Federal e os Municípios publicarão, até trinta dias após o encerramento de cada mês, demonstrativo da execução orçamentária, do mês e até o mês, explicitando, de forma individualizada, os valores de cada item considerado para efeito do cálculo das receitas correntes líquidas, das despesas totais de pessoal e, </a:t>
            </a:r>
            <a:r>
              <a:rPr lang="pt-BR" sz="3700" dirty="0" err="1"/>
              <a:t>conseqüentemente</a:t>
            </a:r>
            <a:r>
              <a:rPr lang="pt-BR" sz="3700" dirty="0"/>
              <a:t>, da referida participação.</a:t>
            </a:r>
          </a:p>
          <a:p>
            <a:pPr marL="0" indent="0">
              <a:lnSpc>
                <a:spcPct val="100000"/>
              </a:lnSpc>
              <a:spcBef>
                <a:spcPts val="0"/>
              </a:spcBef>
              <a:buNone/>
            </a:pPr>
            <a:r>
              <a:rPr lang="pt-BR" sz="3700" dirty="0"/>
              <a:t>§ 3º Sempre que o demonstrativo de que trata o parágrafo anterior, no que tange à despesa acumulada até o mês, indicar o descumprimento dos limites fixados nesta Lei Complementar, ficarão vedadas, até que a situação se regularize, quaisquer revisões, reajustes ou adequações de remuneração que impliquem aumento de despesas.</a:t>
            </a:r>
          </a:p>
          <a:p>
            <a:pPr marL="0" indent="0">
              <a:lnSpc>
                <a:spcPct val="100000"/>
              </a:lnSpc>
              <a:spcBef>
                <a:spcPts val="0"/>
              </a:spcBef>
              <a:buNone/>
            </a:pPr>
            <a:endParaRPr lang="pt-BR" sz="3700" dirty="0"/>
          </a:p>
          <a:p>
            <a:pPr marL="0" indent="0">
              <a:lnSpc>
                <a:spcPct val="100000"/>
              </a:lnSpc>
              <a:spcBef>
                <a:spcPts val="0"/>
              </a:spcBef>
              <a:buNone/>
            </a:pPr>
            <a:r>
              <a:rPr lang="pt-BR" sz="3700" dirty="0"/>
              <a:t>Art. 2º Esta Lei Complementar entra em vigor no primeiro exercício financeiro </a:t>
            </a:r>
            <a:r>
              <a:rPr lang="pt-BR" sz="3700" dirty="0" err="1"/>
              <a:t>subseqüente</a:t>
            </a:r>
            <a:r>
              <a:rPr lang="pt-BR" sz="3700" dirty="0"/>
              <a:t> ao de sua publicação.</a:t>
            </a:r>
          </a:p>
          <a:p>
            <a:pPr marL="0" indent="0">
              <a:lnSpc>
                <a:spcPct val="100000"/>
              </a:lnSpc>
              <a:spcBef>
                <a:spcPts val="0"/>
              </a:spcBef>
              <a:buNone/>
            </a:pPr>
            <a:endParaRPr lang="pt-BR" sz="3700" dirty="0"/>
          </a:p>
          <a:p>
            <a:pPr marL="0" indent="0">
              <a:lnSpc>
                <a:spcPct val="100000"/>
              </a:lnSpc>
              <a:spcBef>
                <a:spcPts val="0"/>
              </a:spcBef>
              <a:buNone/>
            </a:pPr>
            <a:r>
              <a:rPr lang="pt-BR" sz="3700" dirty="0"/>
              <a:t>Art. 3º Revogam-se as disposições em contrário.</a:t>
            </a:r>
          </a:p>
          <a:p>
            <a:pPr marL="0" indent="0">
              <a:lnSpc>
                <a:spcPct val="100000"/>
              </a:lnSpc>
              <a:spcBef>
                <a:spcPts val="0"/>
              </a:spcBef>
              <a:buNone/>
            </a:pPr>
            <a:endParaRPr lang="pt-BR" sz="3700" dirty="0"/>
          </a:p>
          <a:p>
            <a:pPr marL="0" indent="0">
              <a:lnSpc>
                <a:spcPct val="100000"/>
              </a:lnSpc>
              <a:spcBef>
                <a:spcPts val="0"/>
              </a:spcBef>
              <a:buNone/>
            </a:pPr>
            <a:r>
              <a:rPr lang="pt-BR" sz="3700" dirty="0"/>
              <a:t>Brasília, 27de março de 1995; 174º da Independência e 107º da República.</a:t>
            </a:r>
            <a:endParaRPr lang="pt-BR" sz="3200" dirty="0"/>
          </a:p>
        </p:txBody>
      </p:sp>
    </p:spTree>
    <p:extLst>
      <p:ext uri="{BB962C8B-B14F-4D97-AF65-F5344CB8AC3E}">
        <p14:creationId xmlns:p14="http://schemas.microsoft.com/office/powerpoint/2010/main" val="4184337212"/>
      </p:ext>
    </p:extLst>
  </p:cSld>
  <p:clrMapOvr>
    <a:masterClrMapping/>
  </p:clrMapOvr>
</p:sld>
</file>

<file path=ppt/theme/theme1.xml><?xml version="1.0" encoding="utf-8"?>
<a:theme xmlns:a="http://schemas.openxmlformats.org/drawingml/2006/main" name="SineVTI">
  <a:themeElements>
    <a:clrScheme name="Custom 51">
      <a:dk1>
        <a:sysClr val="windowText" lastClr="000000"/>
      </a:dk1>
      <a:lt1>
        <a:sysClr val="window" lastClr="FFFFFF"/>
      </a:lt1>
      <a:dk2>
        <a:srgbClr val="12154E"/>
      </a:dk2>
      <a:lt2>
        <a:srgbClr val="EEEEEE"/>
      </a:lt2>
      <a:accent1>
        <a:srgbClr val="FD8686"/>
      </a:accent1>
      <a:accent2>
        <a:srgbClr val="B495C2"/>
      </a:accent2>
      <a:accent3>
        <a:srgbClr val="8F99BB"/>
      </a:accent3>
      <a:accent4>
        <a:srgbClr val="A3A3C1"/>
      </a:accent4>
      <a:accent5>
        <a:srgbClr val="7162FE"/>
      </a:accent5>
      <a:accent6>
        <a:srgbClr val="1EBE9B"/>
      </a:accent6>
      <a:hlink>
        <a:srgbClr val="EF08F7"/>
      </a:hlink>
      <a:folHlink>
        <a:srgbClr val="8477FE"/>
      </a:folHlink>
    </a:clrScheme>
    <a:fontScheme name="Custom 49">
      <a:majorFont>
        <a:latin typeface="Posterama"/>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ineVTI" id="{8435B2A2-1BD5-4C05-93E5-3C5388B709E3}" vid="{0D704B13-63FE-4848-A298-6B7359B95653}"/>
    </a:ext>
  </a:extLst>
</a:theme>
</file>

<file path=docProps/app.xml><?xml version="1.0" encoding="utf-8"?>
<Properties xmlns="http://schemas.openxmlformats.org/officeDocument/2006/extended-properties" xmlns:vt="http://schemas.openxmlformats.org/officeDocument/2006/docPropsVTypes">
  <TotalTime>916</TotalTime>
  <Words>7139</Words>
  <Application>Microsoft Office PowerPoint</Application>
  <PresentationFormat>Widescreen</PresentationFormat>
  <Paragraphs>391</Paragraphs>
  <Slides>41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41</vt:i4>
      </vt:variant>
    </vt:vector>
  </HeadingPairs>
  <TitlesOfParts>
    <vt:vector size="46" baseType="lpstr">
      <vt:lpstr>Arial</vt:lpstr>
      <vt:lpstr>Avenir Next LT Pro</vt:lpstr>
      <vt:lpstr>Calibri</vt:lpstr>
      <vt:lpstr>Posterama</vt:lpstr>
      <vt:lpstr>SineVTI</vt:lpstr>
      <vt:lpstr>LEIS COMPLEMENTARES 173/2020 e 178/2020</vt:lpstr>
      <vt:lpstr>Apresentação do PowerPoint</vt:lpstr>
      <vt:lpstr>Antes de mais nada</vt:lpstr>
      <vt:lpstr>Natureza do Orçamento</vt:lpstr>
      <vt:lpstr>Natureza do Orçamento</vt:lpstr>
      <vt:lpstr>O desafio da Governança</vt:lpstr>
      <vt:lpstr>O desafio da Governança</vt:lpstr>
      <vt:lpstr>O desafio da Governança</vt:lpstr>
      <vt:lpstr>Limite de Gasto com Pessoal</vt:lpstr>
      <vt:lpstr>Limite de Gasto com Pessoal</vt:lpstr>
      <vt:lpstr>LRF</vt:lpstr>
      <vt:lpstr>LRF</vt:lpstr>
      <vt:lpstr>LRF</vt:lpstr>
      <vt:lpstr>LRF</vt:lpstr>
      <vt:lpstr>LRF</vt:lpstr>
      <vt:lpstr>LRF</vt:lpstr>
      <vt:lpstr>Teto de Gastos</vt:lpstr>
      <vt:lpstr>Taxonomia das Vantagens</vt:lpstr>
      <vt:lpstr>Taxonomia das Vantagens</vt:lpstr>
      <vt:lpstr>Lei Complementar 173/2020</vt:lpstr>
      <vt:lpstr>Lei Complementar 173/2020</vt:lpstr>
      <vt:lpstr>Lei Complementar 173/2020</vt:lpstr>
      <vt:lpstr>Lei Complementar 173/2020</vt:lpstr>
      <vt:lpstr>Uma reflexão</vt:lpstr>
      <vt:lpstr>ADI 6450</vt:lpstr>
      <vt:lpstr>ADI 6450</vt:lpstr>
      <vt:lpstr>RCL 48.538</vt:lpstr>
      <vt:lpstr>RCL 48.538</vt:lpstr>
      <vt:lpstr>RCL 48.538</vt:lpstr>
      <vt:lpstr>SL 1.423</vt:lpstr>
      <vt:lpstr>SL 1.423</vt:lpstr>
      <vt:lpstr>RCL 48.160</vt:lpstr>
      <vt:lpstr>RCL 48.160</vt:lpstr>
      <vt:lpstr>LC 178/2020</vt:lpstr>
      <vt:lpstr>LC 178/2020</vt:lpstr>
      <vt:lpstr>LC 178/2020</vt:lpstr>
      <vt:lpstr>LC 178/2020</vt:lpstr>
      <vt:lpstr>Município com RCL = 100</vt:lpstr>
      <vt:lpstr>Município com RCL = 100</vt:lpstr>
      <vt:lpstr>Município com RCL = 100</vt:lpstr>
      <vt:lpstr>Município com RCL = 100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LEIS COMPLEMENTARES 173/2020 e 178/2020</dc:title>
  <dc:creator>Office</dc:creator>
  <cp:lastModifiedBy>Office</cp:lastModifiedBy>
  <cp:revision>5</cp:revision>
  <dcterms:created xsi:type="dcterms:W3CDTF">2021-08-15T21:49:25Z</dcterms:created>
  <dcterms:modified xsi:type="dcterms:W3CDTF">2021-08-16T22:16:38Z</dcterms:modified>
</cp:coreProperties>
</file>